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60" r:id="rId5"/>
    <p:sldId id="295" r:id="rId6"/>
    <p:sldId id="264" r:id="rId7"/>
    <p:sldId id="265" r:id="rId8"/>
    <p:sldId id="266" r:id="rId9"/>
    <p:sldId id="267" r:id="rId10"/>
    <p:sldId id="268" r:id="rId11"/>
    <p:sldId id="271" r:id="rId12"/>
    <p:sldId id="272" r:id="rId13"/>
    <p:sldId id="273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6" r:id="rId22"/>
    <p:sldId id="287" r:id="rId23"/>
    <p:sldId id="288" r:id="rId24"/>
    <p:sldId id="289" r:id="rId25"/>
    <p:sldId id="290" r:id="rId26"/>
    <p:sldId id="291" r:id="rId27"/>
    <p:sldId id="294" r:id="rId28"/>
  </p:sldIdLst>
  <p:sldSz cx="20104100" cy="11315700"/>
  <p:notesSz cx="20104100" cy="11315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56" d="100"/>
          <a:sy n="56" d="100"/>
        </p:scale>
        <p:origin x="29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17144" y="1626881"/>
            <a:ext cx="1665604" cy="779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6792"/>
            <a:ext cx="14072870" cy="2828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785" y="0"/>
            <a:ext cx="3187315" cy="113115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55923" y="3370109"/>
            <a:ext cx="13214350" cy="3042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55923" y="3370109"/>
            <a:ext cx="13214350" cy="3042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23601"/>
            <a:ext cx="6433312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png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100" cy="113115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18185" y="3539269"/>
            <a:ext cx="1232979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Welcome</a:t>
            </a:r>
            <a:r>
              <a:rPr sz="6600" spc="-16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 </a:t>
            </a:r>
            <a:r>
              <a:rPr sz="660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to</a:t>
            </a:r>
            <a:r>
              <a:rPr sz="6600" spc="-16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 </a:t>
            </a:r>
            <a:r>
              <a:rPr lang="en-US" sz="6600" spc="-16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my </a:t>
            </a:r>
            <a:r>
              <a:rPr sz="6600" spc="-1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presentation</a:t>
            </a:r>
            <a:endParaRPr sz="6600" dirty="0">
              <a:latin typeface="Segoe Print" panose="02000600000000000000"/>
              <a:cs typeface="Segoe Print" panose="0200060000000000000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20492" y="5550202"/>
            <a:ext cx="59258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1100" marR="5080" indent="-1169035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Cloud</a:t>
            </a:r>
            <a:r>
              <a:rPr sz="6600" spc="-65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 </a:t>
            </a:r>
            <a:r>
              <a:rPr sz="6600" spc="-10" dirty="0">
                <a:solidFill>
                  <a:srgbClr val="FFFFFF"/>
                </a:solidFill>
                <a:latin typeface="Segoe Print" panose="02000600000000000000"/>
                <a:cs typeface="Segoe Print" panose="02000600000000000000"/>
              </a:rPr>
              <a:t>Kitchen </a:t>
            </a:r>
            <a:endParaRPr sz="6600" dirty="0">
              <a:latin typeface="Segoe Print" panose="02000600000000000000"/>
              <a:cs typeface="Segoe Print" panose="0200060000000000000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/>
          <p:nvPr/>
        </p:nvSpPr>
        <p:spPr>
          <a:xfrm>
            <a:off x="17061996" y="41099583"/>
            <a:ext cx="437122" cy="1853767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Decide</a:t>
            </a:r>
            <a:r>
              <a:rPr sz="395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95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location</a:t>
            </a:r>
            <a:endParaRPr sz="3950" dirty="0">
              <a:latin typeface="Times New Roman" panose="02020603050405020304"/>
              <a:cs typeface="Times New Roman" panose="02020603050405020304"/>
            </a:endParaRPr>
          </a:p>
          <a:p>
            <a:pPr marL="12065" marR="5080" algn="ctr">
              <a:lnSpc>
                <a:spcPct val="218000"/>
              </a:lnSpc>
            </a:pP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Acquire</a:t>
            </a:r>
            <a:r>
              <a:rPr sz="395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required</a:t>
            </a:r>
            <a:r>
              <a:rPr sz="395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license</a:t>
            </a:r>
            <a:r>
              <a:rPr sz="395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395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business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Finding</a:t>
            </a:r>
            <a:r>
              <a:rPr sz="395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suitable</a:t>
            </a:r>
            <a:r>
              <a:rPr sz="395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online</a:t>
            </a:r>
            <a:r>
              <a:rPr sz="395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orders</a:t>
            </a:r>
            <a:endParaRPr sz="3950" dirty="0">
              <a:latin typeface="Times New Roman" panose="02020603050405020304"/>
              <a:cs typeface="Times New Roman" panose="02020603050405020304"/>
            </a:endParaRPr>
          </a:p>
          <a:p>
            <a:pPr marL="1618615" marR="1610995" algn="ctr">
              <a:lnSpc>
                <a:spcPct val="218000"/>
              </a:lnSpc>
            </a:pP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Buying</a:t>
            </a:r>
            <a:r>
              <a:rPr sz="395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necessary</a:t>
            </a:r>
            <a:r>
              <a:rPr sz="395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equipment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Hiring</a:t>
            </a:r>
            <a:r>
              <a:rPr sz="395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395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team</a:t>
            </a:r>
            <a:endParaRPr sz="3950" dirty="0">
              <a:latin typeface="Times New Roman" panose="02020603050405020304"/>
              <a:cs typeface="Times New Roman" panose="02020603050405020304"/>
            </a:endParaRPr>
          </a:p>
          <a:p>
            <a:pPr marL="1729740" marR="1723390" indent="635" algn="ctr">
              <a:lnSpc>
                <a:spcPct val="218000"/>
              </a:lnSpc>
            </a:pP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395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95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sale</a:t>
            </a:r>
            <a:r>
              <a:rPr sz="395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technology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395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marketing</a:t>
            </a:r>
            <a:r>
              <a:rPr sz="395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activities</a:t>
            </a:r>
            <a:endParaRPr sz="395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76839" y="9072128"/>
              <a:ext cx="1051194" cy="105119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371602" y="9066892"/>
              <a:ext cx="1061720" cy="1060450"/>
            </a:xfrm>
            <a:custGeom>
              <a:avLst/>
              <a:gdLst/>
              <a:ahLst/>
              <a:cxnLst/>
              <a:rect l="l" t="t" r="r" b="b"/>
              <a:pathLst>
                <a:path w="1061720" h="1060450">
                  <a:moveTo>
                    <a:pt x="558149" y="1060450"/>
                  </a:moveTo>
                  <a:lnTo>
                    <a:pt x="503529" y="1060450"/>
                  </a:lnTo>
                  <a:lnTo>
                    <a:pt x="450009" y="1055370"/>
                  </a:lnTo>
                  <a:lnTo>
                    <a:pt x="410963" y="1047750"/>
                  </a:lnTo>
                  <a:lnTo>
                    <a:pt x="398175" y="1043940"/>
                  </a:lnTo>
                  <a:lnTo>
                    <a:pt x="385523" y="1041400"/>
                  </a:lnTo>
                  <a:lnTo>
                    <a:pt x="372986" y="1037590"/>
                  </a:lnTo>
                  <a:lnTo>
                    <a:pt x="360585" y="1032510"/>
                  </a:lnTo>
                  <a:lnTo>
                    <a:pt x="348320" y="1028700"/>
                  </a:lnTo>
                  <a:lnTo>
                    <a:pt x="336192" y="1023620"/>
                  </a:lnTo>
                  <a:lnTo>
                    <a:pt x="324210" y="1019810"/>
                  </a:lnTo>
                  <a:lnTo>
                    <a:pt x="312375" y="1014730"/>
                  </a:lnTo>
                  <a:lnTo>
                    <a:pt x="300697" y="1008380"/>
                  </a:lnTo>
                  <a:lnTo>
                    <a:pt x="289176" y="1003300"/>
                  </a:lnTo>
                  <a:lnTo>
                    <a:pt x="266605" y="990600"/>
                  </a:lnTo>
                  <a:lnTo>
                    <a:pt x="234043" y="970280"/>
                  </a:lnTo>
                  <a:lnTo>
                    <a:pt x="203104" y="947420"/>
                  </a:lnTo>
                  <a:lnTo>
                    <a:pt x="164592" y="914400"/>
                  </a:lnTo>
                  <a:lnTo>
                    <a:pt x="129453" y="877570"/>
                  </a:lnTo>
                  <a:lnTo>
                    <a:pt x="121221" y="867410"/>
                  </a:lnTo>
                  <a:lnTo>
                    <a:pt x="113230" y="858520"/>
                  </a:lnTo>
                  <a:lnTo>
                    <a:pt x="105469" y="848360"/>
                  </a:lnTo>
                  <a:lnTo>
                    <a:pt x="97938" y="836930"/>
                  </a:lnTo>
                  <a:lnTo>
                    <a:pt x="90670" y="826770"/>
                  </a:lnTo>
                  <a:lnTo>
                    <a:pt x="83631" y="816610"/>
                  </a:lnTo>
                  <a:lnTo>
                    <a:pt x="76855" y="805180"/>
                  </a:lnTo>
                  <a:lnTo>
                    <a:pt x="70340" y="795020"/>
                  </a:lnTo>
                  <a:lnTo>
                    <a:pt x="52357" y="760730"/>
                  </a:lnTo>
                  <a:lnTo>
                    <a:pt x="41716" y="736600"/>
                  </a:lnTo>
                  <a:lnTo>
                    <a:pt x="36825" y="725170"/>
                  </a:lnTo>
                  <a:lnTo>
                    <a:pt x="32216" y="712470"/>
                  </a:lnTo>
                  <a:lnTo>
                    <a:pt x="27891" y="701040"/>
                  </a:lnTo>
                  <a:lnTo>
                    <a:pt x="23869" y="688340"/>
                  </a:lnTo>
                  <a:lnTo>
                    <a:pt x="13594" y="650240"/>
                  </a:lnTo>
                  <a:lnTo>
                    <a:pt x="6116" y="610870"/>
                  </a:lnTo>
                  <a:lnTo>
                    <a:pt x="1550" y="571500"/>
                  </a:lnTo>
                  <a:lnTo>
                    <a:pt x="16" y="530860"/>
                  </a:lnTo>
                  <a:lnTo>
                    <a:pt x="0" y="529590"/>
                  </a:lnTo>
                  <a:lnTo>
                    <a:pt x="1472" y="490220"/>
                  </a:lnTo>
                  <a:lnTo>
                    <a:pt x="2624" y="477520"/>
                  </a:lnTo>
                  <a:lnTo>
                    <a:pt x="2744" y="476250"/>
                  </a:lnTo>
                  <a:lnTo>
                    <a:pt x="8295" y="435610"/>
                  </a:lnTo>
                  <a:lnTo>
                    <a:pt x="16715" y="397510"/>
                  </a:lnTo>
                  <a:lnTo>
                    <a:pt x="27891" y="359410"/>
                  </a:lnTo>
                  <a:lnTo>
                    <a:pt x="32216" y="347980"/>
                  </a:lnTo>
                  <a:lnTo>
                    <a:pt x="36825" y="335280"/>
                  </a:lnTo>
                  <a:lnTo>
                    <a:pt x="41716" y="323850"/>
                  </a:lnTo>
                  <a:lnTo>
                    <a:pt x="46900" y="311150"/>
                  </a:lnTo>
                  <a:lnTo>
                    <a:pt x="52357" y="299720"/>
                  </a:lnTo>
                  <a:lnTo>
                    <a:pt x="58076" y="288290"/>
                  </a:lnTo>
                  <a:lnTo>
                    <a:pt x="64077" y="276860"/>
                  </a:lnTo>
                  <a:lnTo>
                    <a:pt x="70340" y="265430"/>
                  </a:lnTo>
                  <a:lnTo>
                    <a:pt x="76855" y="255270"/>
                  </a:lnTo>
                  <a:lnTo>
                    <a:pt x="83631" y="243840"/>
                  </a:lnTo>
                  <a:lnTo>
                    <a:pt x="90670" y="233680"/>
                  </a:lnTo>
                  <a:lnTo>
                    <a:pt x="97938" y="223520"/>
                  </a:lnTo>
                  <a:lnTo>
                    <a:pt x="105469" y="212090"/>
                  </a:lnTo>
                  <a:lnTo>
                    <a:pt x="113230" y="201930"/>
                  </a:lnTo>
                  <a:lnTo>
                    <a:pt x="121221" y="193040"/>
                  </a:lnTo>
                  <a:lnTo>
                    <a:pt x="129453" y="182880"/>
                  </a:lnTo>
                  <a:lnTo>
                    <a:pt x="155480" y="154940"/>
                  </a:lnTo>
                  <a:lnTo>
                    <a:pt x="183445" y="128270"/>
                  </a:lnTo>
                  <a:lnTo>
                    <a:pt x="223538" y="97790"/>
                  </a:lnTo>
                  <a:lnTo>
                    <a:pt x="266605" y="69850"/>
                  </a:lnTo>
                  <a:lnTo>
                    <a:pt x="300697" y="52070"/>
                  </a:lnTo>
                  <a:lnTo>
                    <a:pt x="312375" y="45720"/>
                  </a:lnTo>
                  <a:lnTo>
                    <a:pt x="336192" y="35560"/>
                  </a:lnTo>
                  <a:lnTo>
                    <a:pt x="348320" y="31750"/>
                  </a:lnTo>
                  <a:lnTo>
                    <a:pt x="360585" y="26670"/>
                  </a:lnTo>
                  <a:lnTo>
                    <a:pt x="385523" y="19050"/>
                  </a:lnTo>
                  <a:lnTo>
                    <a:pt x="398175" y="16510"/>
                  </a:lnTo>
                  <a:lnTo>
                    <a:pt x="410963" y="12700"/>
                  </a:lnTo>
                  <a:lnTo>
                    <a:pt x="450009" y="5080"/>
                  </a:lnTo>
                  <a:lnTo>
                    <a:pt x="503529" y="0"/>
                  </a:lnTo>
                  <a:lnTo>
                    <a:pt x="558149" y="0"/>
                  </a:lnTo>
                  <a:lnTo>
                    <a:pt x="611669" y="5080"/>
                  </a:lnTo>
                  <a:lnTo>
                    <a:pt x="637811" y="10160"/>
                  </a:lnTo>
                  <a:lnTo>
                    <a:pt x="504126" y="10160"/>
                  </a:lnTo>
                  <a:lnTo>
                    <a:pt x="490730" y="11430"/>
                  </a:lnTo>
                  <a:lnTo>
                    <a:pt x="490866" y="11430"/>
                  </a:lnTo>
                  <a:lnTo>
                    <a:pt x="451790" y="15213"/>
                  </a:lnTo>
                  <a:lnTo>
                    <a:pt x="413257" y="22860"/>
                  </a:lnTo>
                  <a:lnTo>
                    <a:pt x="400720" y="26670"/>
                  </a:lnTo>
                  <a:lnTo>
                    <a:pt x="388319" y="29210"/>
                  </a:lnTo>
                  <a:lnTo>
                    <a:pt x="363884" y="36830"/>
                  </a:lnTo>
                  <a:lnTo>
                    <a:pt x="351861" y="41910"/>
                  </a:lnTo>
                  <a:lnTo>
                    <a:pt x="339973" y="45720"/>
                  </a:lnTo>
                  <a:lnTo>
                    <a:pt x="305190" y="60960"/>
                  </a:lnTo>
                  <a:lnTo>
                    <a:pt x="293889" y="67310"/>
                  </a:lnTo>
                  <a:lnTo>
                    <a:pt x="282756" y="72390"/>
                  </a:lnTo>
                  <a:lnTo>
                    <a:pt x="260960" y="85090"/>
                  </a:lnTo>
                  <a:lnTo>
                    <a:pt x="250319" y="91440"/>
                  </a:lnTo>
                  <a:lnTo>
                    <a:pt x="239856" y="99060"/>
                  </a:lnTo>
                  <a:lnTo>
                    <a:pt x="229560" y="105410"/>
                  </a:lnTo>
                  <a:lnTo>
                    <a:pt x="219453" y="113030"/>
                  </a:lnTo>
                  <a:lnTo>
                    <a:pt x="209524" y="120650"/>
                  </a:lnTo>
                  <a:lnTo>
                    <a:pt x="199794" y="128270"/>
                  </a:lnTo>
                  <a:lnTo>
                    <a:pt x="190253" y="137160"/>
                  </a:lnTo>
                  <a:lnTo>
                    <a:pt x="180910" y="144780"/>
                  </a:lnTo>
                  <a:lnTo>
                    <a:pt x="145614" y="180340"/>
                  </a:lnTo>
                  <a:lnTo>
                    <a:pt x="121420" y="209550"/>
                  </a:lnTo>
                  <a:lnTo>
                    <a:pt x="113816" y="218440"/>
                  </a:lnTo>
                  <a:lnTo>
                    <a:pt x="106443" y="228600"/>
                  </a:lnTo>
                  <a:lnTo>
                    <a:pt x="99310" y="238760"/>
                  </a:lnTo>
                  <a:lnTo>
                    <a:pt x="92419" y="250190"/>
                  </a:lnTo>
                  <a:lnTo>
                    <a:pt x="85778" y="260350"/>
                  </a:lnTo>
                  <a:lnTo>
                    <a:pt x="79379" y="271780"/>
                  </a:lnTo>
                  <a:lnTo>
                    <a:pt x="73252" y="281940"/>
                  </a:lnTo>
                  <a:lnTo>
                    <a:pt x="67376" y="293370"/>
                  </a:lnTo>
                  <a:lnTo>
                    <a:pt x="46544" y="339090"/>
                  </a:lnTo>
                  <a:lnTo>
                    <a:pt x="42030" y="351790"/>
                  </a:lnTo>
                  <a:lnTo>
                    <a:pt x="37799" y="363220"/>
                  </a:lnTo>
                  <a:lnTo>
                    <a:pt x="33850" y="375920"/>
                  </a:lnTo>
                  <a:lnTo>
                    <a:pt x="30195" y="387350"/>
                  </a:lnTo>
                  <a:lnTo>
                    <a:pt x="26875" y="400050"/>
                  </a:lnTo>
                  <a:lnTo>
                    <a:pt x="18590" y="438150"/>
                  </a:lnTo>
                  <a:lnTo>
                    <a:pt x="13154" y="477520"/>
                  </a:lnTo>
                  <a:lnTo>
                    <a:pt x="12117" y="488950"/>
                  </a:lnTo>
                  <a:lnTo>
                    <a:pt x="12002" y="490220"/>
                  </a:lnTo>
                  <a:lnTo>
                    <a:pt x="11154" y="502920"/>
                  </a:lnTo>
                  <a:lnTo>
                    <a:pt x="10641" y="516890"/>
                  </a:lnTo>
                  <a:lnTo>
                    <a:pt x="10488" y="529590"/>
                  </a:lnTo>
                  <a:lnTo>
                    <a:pt x="10473" y="530860"/>
                  </a:lnTo>
                  <a:lnTo>
                    <a:pt x="11992" y="570230"/>
                  </a:lnTo>
                  <a:lnTo>
                    <a:pt x="16464" y="609600"/>
                  </a:lnTo>
                  <a:lnTo>
                    <a:pt x="23816" y="647700"/>
                  </a:lnTo>
                  <a:lnTo>
                    <a:pt x="33892" y="684530"/>
                  </a:lnTo>
                  <a:lnTo>
                    <a:pt x="37841" y="697230"/>
                  </a:lnTo>
                  <a:lnTo>
                    <a:pt x="42072" y="708660"/>
                  </a:lnTo>
                  <a:lnTo>
                    <a:pt x="46597" y="721360"/>
                  </a:lnTo>
                  <a:lnTo>
                    <a:pt x="51394" y="732790"/>
                  </a:lnTo>
                  <a:lnTo>
                    <a:pt x="73304" y="778510"/>
                  </a:lnTo>
                  <a:lnTo>
                    <a:pt x="79452" y="788670"/>
                  </a:lnTo>
                  <a:lnTo>
                    <a:pt x="85841" y="800100"/>
                  </a:lnTo>
                  <a:lnTo>
                    <a:pt x="92482" y="810260"/>
                  </a:lnTo>
                  <a:lnTo>
                    <a:pt x="99384" y="821690"/>
                  </a:lnTo>
                  <a:lnTo>
                    <a:pt x="106516" y="831850"/>
                  </a:lnTo>
                  <a:lnTo>
                    <a:pt x="113890" y="842010"/>
                  </a:lnTo>
                  <a:lnTo>
                    <a:pt x="121504" y="850900"/>
                  </a:lnTo>
                  <a:lnTo>
                    <a:pt x="129338" y="861060"/>
                  </a:lnTo>
                  <a:lnTo>
                    <a:pt x="162927" y="897890"/>
                  </a:lnTo>
                  <a:lnTo>
                    <a:pt x="190347" y="923290"/>
                  </a:lnTo>
                  <a:lnTo>
                    <a:pt x="199888" y="932180"/>
                  </a:lnTo>
                  <a:lnTo>
                    <a:pt x="209629" y="939800"/>
                  </a:lnTo>
                  <a:lnTo>
                    <a:pt x="219547" y="947420"/>
                  </a:lnTo>
                  <a:lnTo>
                    <a:pt x="229665" y="955040"/>
                  </a:lnTo>
                  <a:lnTo>
                    <a:pt x="239950" y="961390"/>
                  </a:lnTo>
                  <a:lnTo>
                    <a:pt x="250424" y="969010"/>
                  </a:lnTo>
                  <a:lnTo>
                    <a:pt x="271884" y="981710"/>
                  </a:lnTo>
                  <a:lnTo>
                    <a:pt x="282860" y="988060"/>
                  </a:lnTo>
                  <a:lnTo>
                    <a:pt x="294004" y="993140"/>
                  </a:lnTo>
                  <a:lnTo>
                    <a:pt x="305305" y="999490"/>
                  </a:lnTo>
                  <a:lnTo>
                    <a:pt x="340099" y="1014730"/>
                  </a:lnTo>
                  <a:lnTo>
                    <a:pt x="351976" y="1018540"/>
                  </a:lnTo>
                  <a:lnTo>
                    <a:pt x="363999" y="1023620"/>
                  </a:lnTo>
                  <a:lnTo>
                    <a:pt x="388445" y="1031240"/>
                  </a:lnTo>
                  <a:lnTo>
                    <a:pt x="400846" y="1033780"/>
                  </a:lnTo>
                  <a:lnTo>
                    <a:pt x="413383" y="1037590"/>
                  </a:lnTo>
                  <a:lnTo>
                    <a:pt x="451653" y="1045210"/>
                  </a:lnTo>
                  <a:lnTo>
                    <a:pt x="458068" y="1045210"/>
                  </a:lnTo>
                  <a:lnTo>
                    <a:pt x="464619" y="1046480"/>
                  </a:lnTo>
                  <a:lnTo>
                    <a:pt x="490866" y="1049020"/>
                  </a:lnTo>
                  <a:lnTo>
                    <a:pt x="490730" y="1049020"/>
                  </a:lnTo>
                  <a:lnTo>
                    <a:pt x="504126" y="1050290"/>
                  </a:lnTo>
                  <a:lnTo>
                    <a:pt x="637759" y="1050290"/>
                  </a:lnTo>
                  <a:lnTo>
                    <a:pt x="611669" y="1055370"/>
                  </a:lnTo>
                  <a:lnTo>
                    <a:pt x="558149" y="1060450"/>
                  </a:lnTo>
                  <a:close/>
                </a:path>
                <a:path w="1061720" h="1060450">
                  <a:moveTo>
                    <a:pt x="637759" y="1050290"/>
                  </a:moveTo>
                  <a:lnTo>
                    <a:pt x="557552" y="1050290"/>
                  </a:lnTo>
                  <a:lnTo>
                    <a:pt x="570948" y="1049020"/>
                  </a:lnTo>
                  <a:lnTo>
                    <a:pt x="570811" y="1049020"/>
                  </a:lnTo>
                  <a:lnTo>
                    <a:pt x="597184" y="1046480"/>
                  </a:lnTo>
                  <a:lnTo>
                    <a:pt x="610150" y="1043940"/>
                  </a:lnTo>
                  <a:lnTo>
                    <a:pt x="623022" y="1042670"/>
                  </a:lnTo>
                  <a:lnTo>
                    <a:pt x="648421" y="1037590"/>
                  </a:lnTo>
                  <a:lnTo>
                    <a:pt x="660947" y="1033780"/>
                  </a:lnTo>
                  <a:lnTo>
                    <a:pt x="673359" y="1031240"/>
                  </a:lnTo>
                  <a:lnTo>
                    <a:pt x="697794" y="1023620"/>
                  </a:lnTo>
                  <a:lnTo>
                    <a:pt x="709817" y="1018540"/>
                  </a:lnTo>
                  <a:lnTo>
                    <a:pt x="721705" y="1014730"/>
                  </a:lnTo>
                  <a:lnTo>
                    <a:pt x="756488" y="999490"/>
                  </a:lnTo>
                  <a:lnTo>
                    <a:pt x="767789" y="993140"/>
                  </a:lnTo>
                  <a:lnTo>
                    <a:pt x="778922" y="988060"/>
                  </a:lnTo>
                  <a:lnTo>
                    <a:pt x="789898" y="981710"/>
                  </a:lnTo>
                  <a:lnTo>
                    <a:pt x="811359" y="969010"/>
                  </a:lnTo>
                  <a:lnTo>
                    <a:pt x="821822" y="961390"/>
                  </a:lnTo>
                  <a:lnTo>
                    <a:pt x="832118" y="955040"/>
                  </a:lnTo>
                  <a:lnTo>
                    <a:pt x="842225" y="947420"/>
                  </a:lnTo>
                  <a:lnTo>
                    <a:pt x="852154" y="939800"/>
                  </a:lnTo>
                  <a:lnTo>
                    <a:pt x="861884" y="932180"/>
                  </a:lnTo>
                  <a:lnTo>
                    <a:pt x="871425" y="923290"/>
                  </a:lnTo>
                  <a:lnTo>
                    <a:pt x="880757" y="915670"/>
                  </a:lnTo>
                  <a:lnTo>
                    <a:pt x="916064" y="880110"/>
                  </a:lnTo>
                  <a:lnTo>
                    <a:pt x="940258" y="850900"/>
                  </a:lnTo>
                  <a:lnTo>
                    <a:pt x="947862" y="842010"/>
                  </a:lnTo>
                  <a:lnTo>
                    <a:pt x="955235" y="831850"/>
                  </a:lnTo>
                  <a:lnTo>
                    <a:pt x="962367" y="821690"/>
                  </a:lnTo>
                  <a:lnTo>
                    <a:pt x="969259" y="810260"/>
                  </a:lnTo>
                  <a:lnTo>
                    <a:pt x="975899" y="800100"/>
                  </a:lnTo>
                  <a:lnTo>
                    <a:pt x="982288" y="788670"/>
                  </a:lnTo>
                  <a:lnTo>
                    <a:pt x="988426" y="778510"/>
                  </a:lnTo>
                  <a:lnTo>
                    <a:pt x="994302" y="767080"/>
                  </a:lnTo>
                  <a:lnTo>
                    <a:pt x="1015134" y="721360"/>
                  </a:lnTo>
                  <a:lnTo>
                    <a:pt x="1019648" y="708660"/>
                  </a:lnTo>
                  <a:lnTo>
                    <a:pt x="1023879" y="697230"/>
                  </a:lnTo>
                  <a:lnTo>
                    <a:pt x="1027828" y="684530"/>
                  </a:lnTo>
                  <a:lnTo>
                    <a:pt x="1031472" y="673100"/>
                  </a:lnTo>
                  <a:lnTo>
                    <a:pt x="1034834" y="660400"/>
                  </a:lnTo>
                  <a:lnTo>
                    <a:pt x="1043088" y="622300"/>
                  </a:lnTo>
                  <a:lnTo>
                    <a:pt x="1048523" y="582930"/>
                  </a:lnTo>
                  <a:lnTo>
                    <a:pt x="1049560" y="571500"/>
                  </a:lnTo>
                  <a:lnTo>
                    <a:pt x="1049675" y="570230"/>
                  </a:lnTo>
                  <a:lnTo>
                    <a:pt x="1050513" y="557530"/>
                  </a:lnTo>
                  <a:lnTo>
                    <a:pt x="1051027" y="543560"/>
                  </a:lnTo>
                  <a:lnTo>
                    <a:pt x="1051194" y="530860"/>
                  </a:lnTo>
                  <a:lnTo>
                    <a:pt x="1051027" y="516890"/>
                  </a:lnTo>
                  <a:lnTo>
                    <a:pt x="1048502" y="477520"/>
                  </a:lnTo>
                  <a:lnTo>
                    <a:pt x="1043056" y="438150"/>
                  </a:lnTo>
                  <a:lnTo>
                    <a:pt x="1034834" y="400050"/>
                  </a:lnTo>
                  <a:lnTo>
                    <a:pt x="1027786" y="375920"/>
                  </a:lnTo>
                  <a:lnTo>
                    <a:pt x="1023837" y="363220"/>
                  </a:lnTo>
                  <a:lnTo>
                    <a:pt x="1019606" y="351790"/>
                  </a:lnTo>
                  <a:lnTo>
                    <a:pt x="1015081" y="339090"/>
                  </a:lnTo>
                  <a:lnTo>
                    <a:pt x="1010284" y="327660"/>
                  </a:lnTo>
                  <a:lnTo>
                    <a:pt x="988363" y="281940"/>
                  </a:lnTo>
                  <a:lnTo>
                    <a:pt x="969186" y="250190"/>
                  </a:lnTo>
                  <a:lnTo>
                    <a:pt x="962294" y="238760"/>
                  </a:lnTo>
                  <a:lnTo>
                    <a:pt x="955162" y="228600"/>
                  </a:lnTo>
                  <a:lnTo>
                    <a:pt x="947788" y="218440"/>
                  </a:lnTo>
                  <a:lnTo>
                    <a:pt x="940174" y="208280"/>
                  </a:lnTo>
                  <a:lnTo>
                    <a:pt x="932340" y="199390"/>
                  </a:lnTo>
                  <a:lnTo>
                    <a:pt x="924264" y="189230"/>
                  </a:lnTo>
                  <a:lnTo>
                    <a:pt x="889806" y="153670"/>
                  </a:lnTo>
                  <a:lnTo>
                    <a:pt x="871331" y="137160"/>
                  </a:lnTo>
                  <a:lnTo>
                    <a:pt x="861789" y="128270"/>
                  </a:lnTo>
                  <a:lnTo>
                    <a:pt x="852049" y="120650"/>
                  </a:lnTo>
                  <a:lnTo>
                    <a:pt x="842120" y="113030"/>
                  </a:lnTo>
                  <a:lnTo>
                    <a:pt x="832013" y="105410"/>
                  </a:lnTo>
                  <a:lnTo>
                    <a:pt x="821717" y="99060"/>
                  </a:lnTo>
                  <a:lnTo>
                    <a:pt x="811254" y="91440"/>
                  </a:lnTo>
                  <a:lnTo>
                    <a:pt x="800602" y="85090"/>
                  </a:lnTo>
                  <a:lnTo>
                    <a:pt x="778817" y="72390"/>
                  </a:lnTo>
                  <a:lnTo>
                    <a:pt x="767673" y="67310"/>
                  </a:lnTo>
                  <a:lnTo>
                    <a:pt x="756372" y="60960"/>
                  </a:lnTo>
                  <a:lnTo>
                    <a:pt x="721579" y="45720"/>
                  </a:lnTo>
                  <a:lnTo>
                    <a:pt x="709692" y="41910"/>
                  </a:lnTo>
                  <a:lnTo>
                    <a:pt x="697668" y="36830"/>
                  </a:lnTo>
                  <a:lnTo>
                    <a:pt x="673233" y="29210"/>
                  </a:lnTo>
                  <a:lnTo>
                    <a:pt x="660822" y="26670"/>
                  </a:lnTo>
                  <a:lnTo>
                    <a:pt x="648295" y="22860"/>
                  </a:lnTo>
                  <a:lnTo>
                    <a:pt x="609889" y="15213"/>
                  </a:lnTo>
                  <a:lnTo>
                    <a:pt x="609750" y="15213"/>
                  </a:lnTo>
                  <a:lnTo>
                    <a:pt x="570811" y="11430"/>
                  </a:lnTo>
                  <a:lnTo>
                    <a:pt x="570948" y="11430"/>
                  </a:lnTo>
                  <a:lnTo>
                    <a:pt x="557552" y="10160"/>
                  </a:lnTo>
                  <a:lnTo>
                    <a:pt x="637811" y="10160"/>
                  </a:lnTo>
                  <a:lnTo>
                    <a:pt x="650715" y="12700"/>
                  </a:lnTo>
                  <a:lnTo>
                    <a:pt x="663492" y="16510"/>
                  </a:lnTo>
                  <a:lnTo>
                    <a:pt x="676155" y="19050"/>
                  </a:lnTo>
                  <a:lnTo>
                    <a:pt x="701093" y="26670"/>
                  </a:lnTo>
                  <a:lnTo>
                    <a:pt x="713357" y="31750"/>
                  </a:lnTo>
                  <a:lnTo>
                    <a:pt x="725486" y="35560"/>
                  </a:lnTo>
                  <a:lnTo>
                    <a:pt x="749303" y="45720"/>
                  </a:lnTo>
                  <a:lnTo>
                    <a:pt x="760981" y="52070"/>
                  </a:lnTo>
                  <a:lnTo>
                    <a:pt x="772502" y="57150"/>
                  </a:lnTo>
                  <a:lnTo>
                    <a:pt x="816952" y="82550"/>
                  </a:lnTo>
                  <a:lnTo>
                    <a:pt x="848446" y="105410"/>
                  </a:lnTo>
                  <a:lnTo>
                    <a:pt x="887764" y="137160"/>
                  </a:lnTo>
                  <a:lnTo>
                    <a:pt x="915090" y="163830"/>
                  </a:lnTo>
                  <a:lnTo>
                    <a:pt x="940457" y="193040"/>
                  </a:lnTo>
                  <a:lnTo>
                    <a:pt x="948448" y="201930"/>
                  </a:lnTo>
                  <a:lnTo>
                    <a:pt x="956209" y="212090"/>
                  </a:lnTo>
                  <a:lnTo>
                    <a:pt x="963729" y="223520"/>
                  </a:lnTo>
                  <a:lnTo>
                    <a:pt x="971008" y="233680"/>
                  </a:lnTo>
                  <a:lnTo>
                    <a:pt x="978036" y="243840"/>
                  </a:lnTo>
                  <a:lnTo>
                    <a:pt x="984823" y="255270"/>
                  </a:lnTo>
                  <a:lnTo>
                    <a:pt x="991337" y="265430"/>
                  </a:lnTo>
                  <a:lnTo>
                    <a:pt x="1009321" y="299720"/>
                  </a:lnTo>
                  <a:lnTo>
                    <a:pt x="1019951" y="323850"/>
                  </a:lnTo>
                  <a:lnTo>
                    <a:pt x="1024853" y="335280"/>
                  </a:lnTo>
                  <a:lnTo>
                    <a:pt x="1029461" y="347980"/>
                  </a:lnTo>
                  <a:lnTo>
                    <a:pt x="1033777" y="359410"/>
                  </a:lnTo>
                  <a:lnTo>
                    <a:pt x="1037809" y="372110"/>
                  </a:lnTo>
                  <a:lnTo>
                    <a:pt x="1048084" y="410210"/>
                  </a:lnTo>
                  <a:lnTo>
                    <a:pt x="1055551" y="449580"/>
                  </a:lnTo>
                  <a:lnTo>
                    <a:pt x="1060128" y="488950"/>
                  </a:lnTo>
                  <a:lnTo>
                    <a:pt x="1061668" y="529590"/>
                  </a:lnTo>
                  <a:lnTo>
                    <a:pt x="1061500" y="543560"/>
                  </a:lnTo>
                  <a:lnTo>
                    <a:pt x="1059054" y="582930"/>
                  </a:lnTo>
                  <a:lnTo>
                    <a:pt x="1053383" y="623570"/>
                  </a:lnTo>
                  <a:lnTo>
                    <a:pt x="1044962" y="662940"/>
                  </a:lnTo>
                  <a:lnTo>
                    <a:pt x="1033777" y="701040"/>
                  </a:lnTo>
                  <a:lnTo>
                    <a:pt x="1029461" y="712470"/>
                  </a:lnTo>
                  <a:lnTo>
                    <a:pt x="1024853" y="725170"/>
                  </a:lnTo>
                  <a:lnTo>
                    <a:pt x="1019951" y="736600"/>
                  </a:lnTo>
                  <a:lnTo>
                    <a:pt x="1014777" y="749300"/>
                  </a:lnTo>
                  <a:lnTo>
                    <a:pt x="1009321" y="760730"/>
                  </a:lnTo>
                  <a:lnTo>
                    <a:pt x="1003592" y="772160"/>
                  </a:lnTo>
                  <a:lnTo>
                    <a:pt x="997601" y="783590"/>
                  </a:lnTo>
                  <a:lnTo>
                    <a:pt x="991337" y="795020"/>
                  </a:lnTo>
                  <a:lnTo>
                    <a:pt x="984823" y="805180"/>
                  </a:lnTo>
                  <a:lnTo>
                    <a:pt x="978036" y="816610"/>
                  </a:lnTo>
                  <a:lnTo>
                    <a:pt x="971008" y="826770"/>
                  </a:lnTo>
                  <a:lnTo>
                    <a:pt x="963729" y="836930"/>
                  </a:lnTo>
                  <a:lnTo>
                    <a:pt x="956209" y="848360"/>
                  </a:lnTo>
                  <a:lnTo>
                    <a:pt x="948448" y="858520"/>
                  </a:lnTo>
                  <a:lnTo>
                    <a:pt x="940457" y="867410"/>
                  </a:lnTo>
                  <a:lnTo>
                    <a:pt x="932224" y="877570"/>
                  </a:lnTo>
                  <a:lnTo>
                    <a:pt x="906197" y="905510"/>
                  </a:lnTo>
                  <a:lnTo>
                    <a:pt x="878233" y="932180"/>
                  </a:lnTo>
                  <a:lnTo>
                    <a:pt x="838129" y="962660"/>
                  </a:lnTo>
                  <a:lnTo>
                    <a:pt x="795072" y="990600"/>
                  </a:lnTo>
                  <a:lnTo>
                    <a:pt x="760981" y="1008380"/>
                  </a:lnTo>
                  <a:lnTo>
                    <a:pt x="749303" y="1014730"/>
                  </a:lnTo>
                  <a:lnTo>
                    <a:pt x="737468" y="1019810"/>
                  </a:lnTo>
                  <a:lnTo>
                    <a:pt x="725486" y="1023620"/>
                  </a:lnTo>
                  <a:lnTo>
                    <a:pt x="713357" y="1028700"/>
                  </a:lnTo>
                  <a:lnTo>
                    <a:pt x="701093" y="1032510"/>
                  </a:lnTo>
                  <a:lnTo>
                    <a:pt x="688692" y="1037590"/>
                  </a:lnTo>
                  <a:lnTo>
                    <a:pt x="676155" y="1041400"/>
                  </a:lnTo>
                  <a:lnTo>
                    <a:pt x="663492" y="1043940"/>
                  </a:lnTo>
                  <a:lnTo>
                    <a:pt x="650715" y="1047750"/>
                  </a:lnTo>
                  <a:lnTo>
                    <a:pt x="637759" y="1050290"/>
                  </a:lnTo>
                  <a:close/>
                </a:path>
                <a:path w="1061720" h="1060450">
                  <a:moveTo>
                    <a:pt x="458068" y="1045210"/>
                  </a:moveTo>
                  <a:lnTo>
                    <a:pt x="451653" y="1045210"/>
                  </a:lnTo>
                  <a:lnTo>
                    <a:pt x="451517" y="1043940"/>
                  </a:lnTo>
                  <a:lnTo>
                    <a:pt x="458068" y="1045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28" name="Picture 4" descr="Boy Chef PNG Transparent Images Free Download | Vector Files | Png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50" y="2712713"/>
            <a:ext cx="588645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/>
          <p:cNvSpPr/>
          <p:nvPr/>
        </p:nvSpPr>
        <p:spPr>
          <a:xfrm>
            <a:off x="5099051" y="1924050"/>
            <a:ext cx="2819399" cy="2521136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784850" y="2731763"/>
            <a:ext cx="1946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How to start?</a:t>
            </a:r>
            <a:endParaRPr lang="en-US" sz="2800" dirty="0">
              <a:latin typeface="Algerian" panose="04020705040A02060702" pitchFamily="82" charset="0"/>
            </a:endParaRPr>
          </a:p>
        </p:txBody>
      </p:sp>
      <p:pic>
        <p:nvPicPr>
          <p:cNvPr id="1032" name="Picture 8" descr="Spoon Fork Icon | Colourbox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4" r="-3754"/>
          <a:stretch>
            <a:fillRect/>
          </a:stretch>
        </p:blipFill>
        <p:spPr bwMode="auto">
          <a:xfrm>
            <a:off x="4176200" y="8804160"/>
            <a:ext cx="1769498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706" y="0"/>
            <a:ext cx="18945860" cy="11311890"/>
            <a:chOff x="1158706" y="0"/>
            <a:chExt cx="18945860" cy="113118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1" y="0"/>
              <a:ext cx="5160349" cy="113115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82385" y="2586860"/>
            <a:ext cx="893635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682750" algn="l"/>
              </a:tabLst>
            </a:pPr>
            <a:r>
              <a:rPr sz="5450" spc="-10" dirty="0">
                <a:solidFill>
                  <a:srgbClr val="497E27"/>
                </a:solidFill>
              </a:rPr>
              <a:t>Start</a:t>
            </a:r>
            <a:r>
              <a:rPr sz="5450" dirty="0">
                <a:solidFill>
                  <a:srgbClr val="497E27"/>
                </a:solidFill>
              </a:rPr>
              <a:t>	with</a:t>
            </a:r>
            <a:r>
              <a:rPr sz="5450" spc="-75" dirty="0">
                <a:solidFill>
                  <a:srgbClr val="497E27"/>
                </a:solidFill>
              </a:rPr>
              <a:t> </a:t>
            </a:r>
            <a:r>
              <a:rPr sz="5450" dirty="0">
                <a:solidFill>
                  <a:srgbClr val="497E27"/>
                </a:solidFill>
              </a:rPr>
              <a:t>deciding</a:t>
            </a:r>
            <a:r>
              <a:rPr sz="5450" spc="-75" dirty="0">
                <a:solidFill>
                  <a:srgbClr val="497E27"/>
                </a:solidFill>
              </a:rPr>
              <a:t> </a:t>
            </a:r>
            <a:r>
              <a:rPr sz="5450" dirty="0">
                <a:solidFill>
                  <a:srgbClr val="497E27"/>
                </a:solidFill>
              </a:rPr>
              <a:t>a</a:t>
            </a:r>
            <a:r>
              <a:rPr sz="5450" spc="-75" dirty="0">
                <a:solidFill>
                  <a:srgbClr val="497E27"/>
                </a:solidFill>
              </a:rPr>
              <a:t> </a:t>
            </a:r>
            <a:r>
              <a:rPr sz="5450" spc="-10" dirty="0">
                <a:solidFill>
                  <a:srgbClr val="497E27"/>
                </a:solidFill>
              </a:rPr>
              <a:t>location:</a:t>
            </a:r>
            <a:endParaRPr sz="5450"/>
          </a:p>
        </p:txBody>
      </p:sp>
      <p:sp>
        <p:nvSpPr>
          <p:cNvPr id="7" name="object 7"/>
          <p:cNvSpPr txBox="1"/>
          <p:nvPr/>
        </p:nvSpPr>
        <p:spPr>
          <a:xfrm>
            <a:off x="1882385" y="4590987"/>
            <a:ext cx="10149205" cy="3147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>
              <a:lnSpc>
                <a:spcPct val="115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4450" b="1" spc="-14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450" b="1" spc="-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decide</a:t>
            </a:r>
            <a:r>
              <a:rPr sz="4450" b="1" spc="-5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450" b="1" spc="-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suitable</a:t>
            </a:r>
            <a:r>
              <a:rPr sz="4450" b="1" spc="-5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location</a:t>
            </a:r>
            <a:r>
              <a:rPr sz="4450" b="1" spc="-4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b="1" spc="-5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first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concern</a:t>
            </a:r>
            <a:r>
              <a:rPr sz="4450" b="1" spc="-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4450" b="1" spc="-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4450" b="1" spc="-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rental</a:t>
            </a:r>
            <a:r>
              <a:rPr sz="4450" b="1" spc="-4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space</a:t>
            </a:r>
            <a:r>
              <a:rPr sz="4450" b="1" spc="-5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provide</a:t>
            </a:r>
            <a:r>
              <a:rPr sz="4450" b="1" spc="-8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proper</a:t>
            </a:r>
            <a:r>
              <a:rPr sz="4450" b="1" spc="-15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sanitation,</a:t>
            </a:r>
            <a:r>
              <a:rPr sz="4450" b="1" spc="-8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water</a:t>
            </a:r>
            <a:r>
              <a:rPr sz="4450" b="1" spc="-15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supply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maintenance.</a:t>
            </a:r>
            <a:endParaRPr sz="44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4838" y="2579022"/>
              <a:ext cx="5420723" cy="54207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706" y="0"/>
            <a:ext cx="18945860" cy="11202670"/>
            <a:chOff x="1158706" y="0"/>
            <a:chExt cx="18945860" cy="112026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1" y="0"/>
              <a:ext cx="5160349" cy="1120215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39489" y="1326351"/>
            <a:ext cx="555625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dirty="0">
                <a:solidFill>
                  <a:srgbClr val="497E27"/>
                </a:solidFill>
              </a:rPr>
              <a:t>Acquiring</a:t>
            </a:r>
            <a:r>
              <a:rPr sz="5450" spc="-155" dirty="0">
                <a:solidFill>
                  <a:srgbClr val="497E27"/>
                </a:solidFill>
              </a:rPr>
              <a:t> </a:t>
            </a:r>
            <a:r>
              <a:rPr sz="5450" dirty="0">
                <a:solidFill>
                  <a:srgbClr val="497E27"/>
                </a:solidFill>
              </a:rPr>
              <a:t>license</a:t>
            </a:r>
            <a:r>
              <a:rPr sz="5450" spc="-150" dirty="0">
                <a:solidFill>
                  <a:srgbClr val="497E27"/>
                </a:solidFill>
              </a:rPr>
              <a:t> </a:t>
            </a:r>
            <a:r>
              <a:rPr sz="5450" spc="-50" dirty="0">
                <a:solidFill>
                  <a:srgbClr val="497E27"/>
                </a:solidFill>
              </a:rPr>
              <a:t>:</a:t>
            </a:r>
            <a:endParaRPr sz="5450"/>
          </a:p>
        </p:txBody>
      </p:sp>
      <p:sp>
        <p:nvSpPr>
          <p:cNvPr id="7" name="object 7"/>
          <p:cNvSpPr txBox="1"/>
          <p:nvPr/>
        </p:nvSpPr>
        <p:spPr>
          <a:xfrm>
            <a:off x="2039489" y="2177437"/>
            <a:ext cx="10462895" cy="7325995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483870" indent="-471170">
              <a:lnSpc>
                <a:spcPct val="100000"/>
              </a:lnSpc>
              <a:spcBef>
                <a:spcPts val="160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name 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clearance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marR="5080" indent="-471805">
              <a:lnSpc>
                <a:spcPct val="116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Prepare</a:t>
            </a:r>
            <a:r>
              <a:rPr sz="360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memorandum</a:t>
            </a:r>
            <a:r>
              <a:rPr sz="360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60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association</a:t>
            </a:r>
            <a:r>
              <a:rPr sz="360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60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article</a:t>
            </a:r>
            <a:r>
              <a:rPr sz="360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association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1510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Once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that is</a:t>
            </a:r>
            <a:r>
              <a:rPr sz="360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sorted,</a:t>
            </a:r>
            <a:r>
              <a:rPr sz="3600" b="1" spc="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we get trade</a:t>
            </a:r>
            <a:r>
              <a:rPr sz="3600" b="1" spc="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license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1510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Required</a:t>
            </a:r>
            <a:r>
              <a:rPr sz="360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health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certification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151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Fassai</a:t>
            </a:r>
            <a:r>
              <a:rPr sz="360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license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1510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Shop</a:t>
            </a:r>
            <a:r>
              <a:rPr sz="3600" b="1" spc="1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600" b="1" spc="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establishment</a:t>
            </a:r>
            <a:r>
              <a:rPr sz="3600" b="1" spc="3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license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1510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GST</a:t>
            </a:r>
            <a:r>
              <a:rPr sz="3600" b="1" spc="-6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registration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1510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Fire</a:t>
            </a:r>
            <a:r>
              <a:rPr sz="3600" b="1" spc="-7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NOC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1510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Local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municipal 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license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5382" y="2530006"/>
              <a:ext cx="6644878" cy="66448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" y="0"/>
            <a:ext cx="20104100" cy="11311255"/>
            <a:chOff x="628" y="0"/>
            <a:chExt cx="20104100" cy="113112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0" y="0"/>
              <a:ext cx="5160349" cy="111858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4922" y="1368691"/>
              <a:ext cx="5685914" cy="81342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9527" y="6651163"/>
              <a:ext cx="5085148" cy="16916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8653" y="2076288"/>
              <a:ext cx="4670393" cy="25827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53743" y="2321371"/>
              <a:ext cx="6409851" cy="64098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706" y="0"/>
            <a:ext cx="18945860" cy="11186160"/>
            <a:chOff x="1158706" y="0"/>
            <a:chExt cx="18945860" cy="111861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1" y="0"/>
              <a:ext cx="5160349" cy="111858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7900" y="3847167"/>
              <a:ext cx="4672907" cy="377552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17211" y="1626881"/>
            <a:ext cx="61004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>
                <a:solidFill>
                  <a:srgbClr val="497E27"/>
                </a:solidFill>
              </a:rPr>
              <a:t>Buying</a:t>
            </a:r>
            <a:r>
              <a:rPr sz="4950" spc="-70" dirty="0">
                <a:solidFill>
                  <a:srgbClr val="497E27"/>
                </a:solidFill>
              </a:rPr>
              <a:t> </a:t>
            </a:r>
            <a:r>
              <a:rPr sz="4950" dirty="0">
                <a:solidFill>
                  <a:srgbClr val="497E27"/>
                </a:solidFill>
              </a:rPr>
              <a:t>the</a:t>
            </a:r>
            <a:r>
              <a:rPr sz="4950" spc="-65" dirty="0">
                <a:solidFill>
                  <a:srgbClr val="497E27"/>
                </a:solidFill>
              </a:rPr>
              <a:t> </a:t>
            </a:r>
            <a:r>
              <a:rPr sz="4950" spc="-10" dirty="0">
                <a:solidFill>
                  <a:srgbClr val="497E27"/>
                </a:solidFill>
              </a:rPr>
              <a:t>Equipment</a:t>
            </a:r>
            <a:endParaRPr sz="4950"/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0662" y="2957329"/>
              <a:ext cx="9939039" cy="81103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706" y="0"/>
            <a:ext cx="18945860" cy="11186160"/>
            <a:chOff x="1158706" y="0"/>
            <a:chExt cx="18945860" cy="111861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1" y="0"/>
              <a:ext cx="5160349" cy="111858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63379" y="2452201"/>
            <a:ext cx="668909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dirty="0">
                <a:solidFill>
                  <a:srgbClr val="497E27"/>
                </a:solidFill>
              </a:rPr>
              <a:t>Hiring</a:t>
            </a:r>
            <a:r>
              <a:rPr sz="5450" spc="-95" dirty="0">
                <a:solidFill>
                  <a:srgbClr val="497E27"/>
                </a:solidFill>
              </a:rPr>
              <a:t> </a:t>
            </a:r>
            <a:r>
              <a:rPr sz="5450" dirty="0">
                <a:solidFill>
                  <a:srgbClr val="497E27"/>
                </a:solidFill>
              </a:rPr>
              <a:t>the</a:t>
            </a:r>
            <a:r>
              <a:rPr sz="5450" spc="-90" dirty="0">
                <a:solidFill>
                  <a:srgbClr val="497E27"/>
                </a:solidFill>
              </a:rPr>
              <a:t> </a:t>
            </a:r>
            <a:r>
              <a:rPr sz="5450" dirty="0">
                <a:solidFill>
                  <a:srgbClr val="497E27"/>
                </a:solidFill>
              </a:rPr>
              <a:t>Right</a:t>
            </a:r>
            <a:r>
              <a:rPr sz="5450" spc="-180" dirty="0">
                <a:solidFill>
                  <a:srgbClr val="497E27"/>
                </a:solidFill>
              </a:rPr>
              <a:t> </a:t>
            </a:r>
            <a:r>
              <a:rPr sz="5450" spc="-455" dirty="0">
                <a:solidFill>
                  <a:srgbClr val="497E27"/>
                </a:solidFill>
              </a:rPr>
              <a:t>T</a:t>
            </a:r>
            <a:r>
              <a:rPr sz="5450" spc="60" dirty="0">
                <a:solidFill>
                  <a:srgbClr val="497E27"/>
                </a:solidFill>
              </a:rPr>
              <a:t>eam</a:t>
            </a:r>
            <a:endParaRPr sz="5450"/>
          </a:p>
        </p:txBody>
      </p:sp>
      <p:sp>
        <p:nvSpPr>
          <p:cNvPr id="7" name="object 7"/>
          <p:cNvSpPr txBox="1"/>
          <p:nvPr/>
        </p:nvSpPr>
        <p:spPr>
          <a:xfrm>
            <a:off x="2063379" y="4651137"/>
            <a:ext cx="9874885" cy="243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success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secret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950" b="1" spc="-1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kitchen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laid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950" b="1" spc="-1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lot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95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95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395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Chef</a:t>
            </a:r>
            <a:r>
              <a:rPr sz="395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and the</a:t>
            </a:r>
            <a:r>
              <a:rPr sz="395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assistants</a:t>
            </a:r>
            <a:r>
              <a:rPr sz="395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who</a:t>
            </a:r>
            <a:r>
              <a:rPr sz="395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help.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3950" b="1" spc="-10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proper</a:t>
            </a:r>
            <a:r>
              <a:rPr sz="3950" b="1" spc="-10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R&amp;D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makes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alluring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menu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customers</a:t>
            </a:r>
            <a:r>
              <a:rPr sz="395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can’t</a:t>
            </a:r>
            <a:r>
              <a:rPr sz="395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resist.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0684" y="2790170"/>
              <a:ext cx="6575753" cy="56582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" y="0"/>
            <a:ext cx="20104100" cy="11311255"/>
            <a:chOff x="628" y="0"/>
            <a:chExt cx="20104100" cy="113112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0" y="0"/>
              <a:ext cx="5160349" cy="111858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73" y="1018035"/>
              <a:ext cx="11767732" cy="935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5097" y="0"/>
            <a:ext cx="19109055" cy="11311890"/>
            <a:chOff x="995097" y="0"/>
            <a:chExt cx="19109055" cy="113118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916785" y="0"/>
              <a:ext cx="3187315" cy="113115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0439" y="800602"/>
              <a:ext cx="18098770" cy="10139680"/>
            </a:xfrm>
            <a:custGeom>
              <a:avLst/>
              <a:gdLst/>
              <a:ahLst/>
              <a:cxnLst/>
              <a:rect l="l" t="t" r="r" b="b"/>
              <a:pathLst>
                <a:path w="18098770" h="10139680">
                  <a:moveTo>
                    <a:pt x="0" y="10139169"/>
                  </a:moveTo>
                  <a:lnTo>
                    <a:pt x="18098402" y="10139169"/>
                  </a:lnTo>
                  <a:lnTo>
                    <a:pt x="18098402" y="0"/>
                  </a:lnTo>
                  <a:lnTo>
                    <a:pt x="0" y="0"/>
                  </a:lnTo>
                  <a:lnTo>
                    <a:pt x="0" y="1013916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95095" y="795037"/>
              <a:ext cx="18108930" cy="10176510"/>
            </a:xfrm>
            <a:custGeom>
              <a:avLst/>
              <a:gdLst/>
              <a:ahLst/>
              <a:cxnLst/>
              <a:rect l="l" t="t" r="r" b="b"/>
              <a:pathLst>
                <a:path w="18108930" h="10176510">
                  <a:moveTo>
                    <a:pt x="18108867" y="5232"/>
                  </a:moveTo>
                  <a:lnTo>
                    <a:pt x="18103634" y="5232"/>
                  </a:lnTo>
                  <a:lnTo>
                    <a:pt x="18103634" y="0"/>
                  </a:lnTo>
                  <a:lnTo>
                    <a:pt x="18098402" y="0"/>
                  </a:lnTo>
                  <a:lnTo>
                    <a:pt x="18098402" y="10477"/>
                  </a:lnTo>
                  <a:lnTo>
                    <a:pt x="18098402" y="10144735"/>
                  </a:lnTo>
                  <a:lnTo>
                    <a:pt x="10464" y="10144735"/>
                  </a:lnTo>
                  <a:lnTo>
                    <a:pt x="10464" y="10477"/>
                  </a:lnTo>
                  <a:lnTo>
                    <a:pt x="18098402" y="10477"/>
                  </a:lnTo>
                  <a:lnTo>
                    <a:pt x="18098402" y="0"/>
                  </a:lnTo>
                  <a:lnTo>
                    <a:pt x="5232" y="0"/>
                  </a:lnTo>
                  <a:lnTo>
                    <a:pt x="5232" y="5232"/>
                  </a:lnTo>
                  <a:lnTo>
                    <a:pt x="0" y="5232"/>
                  </a:lnTo>
                  <a:lnTo>
                    <a:pt x="0" y="10160444"/>
                  </a:lnTo>
                  <a:lnTo>
                    <a:pt x="5232" y="10160444"/>
                  </a:lnTo>
                  <a:lnTo>
                    <a:pt x="5232" y="10176167"/>
                  </a:lnTo>
                  <a:lnTo>
                    <a:pt x="18103634" y="10176167"/>
                  </a:lnTo>
                  <a:lnTo>
                    <a:pt x="18103634" y="10160444"/>
                  </a:lnTo>
                  <a:lnTo>
                    <a:pt x="18108867" y="10160444"/>
                  </a:lnTo>
                  <a:lnTo>
                    <a:pt x="18108867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27117" y="1611841"/>
            <a:ext cx="8001634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dirty="0">
                <a:solidFill>
                  <a:srgbClr val="497E27"/>
                </a:solidFill>
              </a:rPr>
              <a:t>Other</a:t>
            </a:r>
            <a:r>
              <a:rPr sz="5450" spc="-285" dirty="0">
                <a:solidFill>
                  <a:srgbClr val="497E27"/>
                </a:solidFill>
              </a:rPr>
              <a:t> </a:t>
            </a:r>
            <a:r>
              <a:rPr sz="5450" dirty="0">
                <a:solidFill>
                  <a:srgbClr val="497E27"/>
                </a:solidFill>
              </a:rPr>
              <a:t>miscellaneous</a:t>
            </a:r>
            <a:r>
              <a:rPr sz="5450" spc="-195" dirty="0">
                <a:solidFill>
                  <a:srgbClr val="497E27"/>
                </a:solidFill>
              </a:rPr>
              <a:t> </a:t>
            </a:r>
            <a:r>
              <a:rPr sz="5450" spc="-10" dirty="0">
                <a:solidFill>
                  <a:srgbClr val="497E27"/>
                </a:solidFill>
              </a:rPr>
              <a:t>items:</a:t>
            </a:r>
            <a:endParaRPr sz="5450"/>
          </a:p>
        </p:txBody>
      </p:sp>
      <p:sp>
        <p:nvSpPr>
          <p:cNvPr id="7" name="object 7"/>
          <p:cNvSpPr txBox="1"/>
          <p:nvPr/>
        </p:nvSpPr>
        <p:spPr>
          <a:xfrm>
            <a:off x="3109892" y="3041289"/>
            <a:ext cx="6740525" cy="66617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850" indent="-56515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Packaging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Supplies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Cleaning</a:t>
            </a:r>
            <a:r>
              <a:rPr sz="3950" b="1" spc="-3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Supplies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5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Insurance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Uniforms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Safety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Geared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Marketing</a:t>
            </a:r>
            <a:r>
              <a:rPr sz="3950" b="1" spc="-3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Materials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Utilities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Training</a:t>
            </a:r>
            <a:r>
              <a:rPr sz="3950" b="1" spc="-17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Materials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3950" b="1" spc="-24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Aid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Kit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Waste</a:t>
            </a:r>
            <a:r>
              <a:rPr sz="3950" b="1" spc="-229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Management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Accounting</a:t>
            </a:r>
            <a:r>
              <a:rPr sz="3950" b="1" spc="-3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Customer</a:t>
            </a:r>
            <a:r>
              <a:rPr sz="3950" b="1" spc="-10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Feedback</a:t>
            </a:r>
            <a:r>
              <a:rPr sz="3950" b="1" spc="-1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3523" y="3046564"/>
              <a:ext cx="5704767" cy="57047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5097" y="0"/>
            <a:ext cx="19109055" cy="11311890"/>
            <a:chOff x="995097" y="0"/>
            <a:chExt cx="19109055" cy="113118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916785" y="0"/>
              <a:ext cx="3187315" cy="113115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0439" y="800602"/>
              <a:ext cx="18098770" cy="10139680"/>
            </a:xfrm>
            <a:custGeom>
              <a:avLst/>
              <a:gdLst/>
              <a:ahLst/>
              <a:cxnLst/>
              <a:rect l="l" t="t" r="r" b="b"/>
              <a:pathLst>
                <a:path w="18098770" h="10139680">
                  <a:moveTo>
                    <a:pt x="0" y="10139169"/>
                  </a:moveTo>
                  <a:lnTo>
                    <a:pt x="18098402" y="10139169"/>
                  </a:lnTo>
                  <a:lnTo>
                    <a:pt x="18098402" y="0"/>
                  </a:lnTo>
                  <a:lnTo>
                    <a:pt x="0" y="0"/>
                  </a:lnTo>
                  <a:lnTo>
                    <a:pt x="0" y="1013916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95095" y="795037"/>
              <a:ext cx="18108930" cy="10176510"/>
            </a:xfrm>
            <a:custGeom>
              <a:avLst/>
              <a:gdLst/>
              <a:ahLst/>
              <a:cxnLst/>
              <a:rect l="l" t="t" r="r" b="b"/>
              <a:pathLst>
                <a:path w="18108930" h="10176510">
                  <a:moveTo>
                    <a:pt x="18108867" y="5232"/>
                  </a:moveTo>
                  <a:lnTo>
                    <a:pt x="18103634" y="5232"/>
                  </a:lnTo>
                  <a:lnTo>
                    <a:pt x="18103634" y="0"/>
                  </a:lnTo>
                  <a:lnTo>
                    <a:pt x="18098402" y="0"/>
                  </a:lnTo>
                  <a:lnTo>
                    <a:pt x="18098402" y="10477"/>
                  </a:lnTo>
                  <a:lnTo>
                    <a:pt x="18098402" y="10144735"/>
                  </a:lnTo>
                  <a:lnTo>
                    <a:pt x="10464" y="10144735"/>
                  </a:lnTo>
                  <a:lnTo>
                    <a:pt x="10464" y="10477"/>
                  </a:lnTo>
                  <a:lnTo>
                    <a:pt x="18098402" y="10477"/>
                  </a:lnTo>
                  <a:lnTo>
                    <a:pt x="18098402" y="0"/>
                  </a:lnTo>
                  <a:lnTo>
                    <a:pt x="5232" y="0"/>
                  </a:lnTo>
                  <a:lnTo>
                    <a:pt x="5232" y="5232"/>
                  </a:lnTo>
                  <a:lnTo>
                    <a:pt x="0" y="5232"/>
                  </a:lnTo>
                  <a:lnTo>
                    <a:pt x="0" y="10160444"/>
                  </a:lnTo>
                  <a:lnTo>
                    <a:pt x="5232" y="10160444"/>
                  </a:lnTo>
                  <a:lnTo>
                    <a:pt x="5232" y="10176167"/>
                  </a:lnTo>
                  <a:lnTo>
                    <a:pt x="18103634" y="10176167"/>
                  </a:lnTo>
                  <a:lnTo>
                    <a:pt x="18103634" y="10160444"/>
                  </a:lnTo>
                  <a:lnTo>
                    <a:pt x="18108867" y="10160444"/>
                  </a:lnTo>
                  <a:lnTo>
                    <a:pt x="18108867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54303" y="1611841"/>
            <a:ext cx="618934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dirty="0">
                <a:solidFill>
                  <a:srgbClr val="497E27"/>
                </a:solidFill>
              </a:rPr>
              <a:t>Marketing</a:t>
            </a:r>
            <a:r>
              <a:rPr sz="5450" spc="-185" dirty="0">
                <a:solidFill>
                  <a:srgbClr val="497E27"/>
                </a:solidFill>
              </a:rPr>
              <a:t> </a:t>
            </a:r>
            <a:r>
              <a:rPr sz="5450" spc="-10" dirty="0">
                <a:solidFill>
                  <a:srgbClr val="497E27"/>
                </a:solidFill>
              </a:rPr>
              <a:t>activities:</a:t>
            </a:r>
            <a:endParaRPr sz="5450"/>
          </a:p>
        </p:txBody>
      </p:sp>
      <p:sp>
        <p:nvSpPr>
          <p:cNvPr id="7" name="object 7"/>
          <p:cNvSpPr txBox="1"/>
          <p:nvPr/>
        </p:nvSpPr>
        <p:spPr>
          <a:xfrm>
            <a:off x="2017211" y="2975620"/>
            <a:ext cx="8517890" cy="6360160"/>
          </a:xfrm>
          <a:prstGeom prst="rect">
            <a:avLst/>
          </a:prstGeom>
        </p:spPr>
        <p:txBody>
          <a:bodyPr vert="horz" wrap="square" lIns="0" tIns="314960" rIns="0" bIns="0" rtlCol="0">
            <a:spAutoFit/>
          </a:bodyPr>
          <a:lstStyle/>
          <a:p>
            <a:pPr marL="483870" indent="-471170">
              <a:lnSpc>
                <a:spcPct val="100000"/>
              </a:lnSpc>
              <a:spcBef>
                <a:spcPts val="2480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Social</a:t>
            </a:r>
            <a:r>
              <a:rPr sz="3950" b="1" spc="-3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Media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Influencer</a:t>
            </a:r>
            <a:r>
              <a:rPr sz="3950" b="1" spc="-9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Partnerships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2390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Localized</a:t>
            </a:r>
            <a:r>
              <a:rPr sz="3950" b="1" spc="-4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Social</a:t>
            </a:r>
            <a:r>
              <a:rPr sz="3950" b="1" spc="-3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Media</a:t>
            </a:r>
            <a:r>
              <a:rPr sz="3950" b="1" spc="-3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Campaigns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238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Food</a:t>
            </a:r>
            <a:r>
              <a:rPr sz="3950" b="1" spc="-1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Festivals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950" b="1" spc="-1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Events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238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Collaborations</a:t>
            </a:r>
            <a:r>
              <a:rPr sz="3950" b="1" spc="-4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Local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Businesses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238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Food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Delivery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Platforms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Promotion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238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Virtual</a:t>
            </a:r>
            <a:r>
              <a:rPr sz="3950" b="1" spc="-10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Cooking</a:t>
            </a:r>
            <a:r>
              <a:rPr sz="3950" b="1" spc="-9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Classes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238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Cultural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950" b="1" spc="-1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Seasonal</a:t>
            </a:r>
            <a:r>
              <a:rPr sz="3950" b="1" spc="-1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Promotions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5325" y="2863066"/>
              <a:ext cx="8463517" cy="4390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5097" y="0"/>
            <a:ext cx="19109055" cy="11311890"/>
            <a:chOff x="995097" y="0"/>
            <a:chExt cx="19109055" cy="11311890"/>
          </a:xfrm>
        </p:grpSpPr>
        <p:sp>
          <p:nvSpPr>
            <p:cNvPr id="3" name="object 3"/>
            <p:cNvSpPr/>
            <p:nvPr/>
          </p:nvSpPr>
          <p:spPr>
            <a:xfrm>
              <a:off x="1000439" y="800602"/>
              <a:ext cx="18098770" cy="10139680"/>
            </a:xfrm>
            <a:custGeom>
              <a:avLst/>
              <a:gdLst/>
              <a:ahLst/>
              <a:cxnLst/>
              <a:rect l="l" t="t" r="r" b="b"/>
              <a:pathLst>
                <a:path w="18098770" h="10139680">
                  <a:moveTo>
                    <a:pt x="0" y="10139169"/>
                  </a:moveTo>
                  <a:lnTo>
                    <a:pt x="18098402" y="10139169"/>
                  </a:lnTo>
                  <a:lnTo>
                    <a:pt x="18098402" y="0"/>
                  </a:lnTo>
                  <a:lnTo>
                    <a:pt x="0" y="0"/>
                  </a:lnTo>
                  <a:lnTo>
                    <a:pt x="0" y="1013916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5095" y="795037"/>
              <a:ext cx="18108930" cy="10176510"/>
            </a:xfrm>
            <a:custGeom>
              <a:avLst/>
              <a:gdLst/>
              <a:ahLst/>
              <a:cxnLst/>
              <a:rect l="l" t="t" r="r" b="b"/>
              <a:pathLst>
                <a:path w="18108930" h="10176510">
                  <a:moveTo>
                    <a:pt x="18108867" y="5232"/>
                  </a:moveTo>
                  <a:lnTo>
                    <a:pt x="18103634" y="5232"/>
                  </a:lnTo>
                  <a:lnTo>
                    <a:pt x="18103634" y="0"/>
                  </a:lnTo>
                  <a:lnTo>
                    <a:pt x="18098402" y="0"/>
                  </a:lnTo>
                  <a:lnTo>
                    <a:pt x="18098402" y="10477"/>
                  </a:lnTo>
                  <a:lnTo>
                    <a:pt x="18098402" y="10144735"/>
                  </a:lnTo>
                  <a:lnTo>
                    <a:pt x="10464" y="10144735"/>
                  </a:lnTo>
                  <a:lnTo>
                    <a:pt x="10464" y="10477"/>
                  </a:lnTo>
                  <a:lnTo>
                    <a:pt x="18098402" y="10477"/>
                  </a:lnTo>
                  <a:lnTo>
                    <a:pt x="18098402" y="0"/>
                  </a:lnTo>
                  <a:lnTo>
                    <a:pt x="5232" y="0"/>
                  </a:lnTo>
                  <a:lnTo>
                    <a:pt x="5232" y="5232"/>
                  </a:lnTo>
                  <a:lnTo>
                    <a:pt x="0" y="5232"/>
                  </a:lnTo>
                  <a:lnTo>
                    <a:pt x="0" y="10160444"/>
                  </a:lnTo>
                  <a:lnTo>
                    <a:pt x="5232" y="10160444"/>
                  </a:lnTo>
                  <a:lnTo>
                    <a:pt x="5232" y="10176167"/>
                  </a:lnTo>
                  <a:lnTo>
                    <a:pt x="18103634" y="10176167"/>
                  </a:lnTo>
                  <a:lnTo>
                    <a:pt x="18103634" y="10160444"/>
                  </a:lnTo>
                  <a:lnTo>
                    <a:pt x="18108867" y="10160444"/>
                  </a:lnTo>
                  <a:lnTo>
                    <a:pt x="18108867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99932" y="1611841"/>
            <a:ext cx="899414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63365" algn="l"/>
                <a:tab pos="4812665" algn="l"/>
              </a:tabLst>
            </a:pPr>
            <a:r>
              <a:rPr sz="5450" spc="-10" dirty="0">
                <a:solidFill>
                  <a:srgbClr val="497E27"/>
                </a:solidFill>
              </a:rPr>
              <a:t>Management</a:t>
            </a:r>
            <a:r>
              <a:rPr sz="5450" dirty="0">
                <a:solidFill>
                  <a:srgbClr val="497E27"/>
                </a:solidFill>
              </a:rPr>
              <a:t>	</a:t>
            </a:r>
            <a:r>
              <a:rPr sz="5450" spc="-25" dirty="0">
                <a:solidFill>
                  <a:srgbClr val="497E27"/>
                </a:solidFill>
              </a:rPr>
              <a:t>of</a:t>
            </a:r>
            <a:r>
              <a:rPr sz="5450" dirty="0">
                <a:solidFill>
                  <a:srgbClr val="497E27"/>
                </a:solidFill>
              </a:rPr>
              <a:t>	Cloudy</a:t>
            </a:r>
            <a:r>
              <a:rPr sz="5450" spc="-130" dirty="0">
                <a:solidFill>
                  <a:srgbClr val="497E27"/>
                </a:solidFill>
              </a:rPr>
              <a:t> </a:t>
            </a:r>
            <a:r>
              <a:rPr sz="5450" spc="-10" dirty="0">
                <a:solidFill>
                  <a:srgbClr val="497E27"/>
                </a:solidFill>
              </a:rPr>
              <a:t>Spoon</a:t>
            </a:r>
            <a:endParaRPr sz="5450"/>
          </a:p>
        </p:txBody>
      </p:sp>
      <p:grpSp>
        <p:nvGrpSpPr>
          <p:cNvPr id="6" name="object 6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5197" y="2749951"/>
              <a:ext cx="13918174" cy="61446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432274" y="1695450"/>
            <a:ext cx="984694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4450" spc="-4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plan</a:t>
            </a:r>
            <a:r>
              <a:rPr sz="4450" spc="-3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4450" spc="-3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“CLOUD</a:t>
            </a:r>
            <a:r>
              <a:rPr sz="4450" spc="-3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KITCHEN’’</a:t>
            </a:r>
            <a:endParaRPr sz="44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51850" y="7012639"/>
            <a:ext cx="4897120" cy="1232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i="1" dirty="0">
                <a:solidFill>
                  <a:srgbClr val="FFC000"/>
                </a:solidFill>
                <a:latin typeface="Monotype Corsiva" panose="03010101010201010101"/>
                <a:cs typeface="Monotype Corsiva" panose="03010101010201010101"/>
              </a:rPr>
              <a:t>Cloudy</a:t>
            </a:r>
            <a:r>
              <a:rPr sz="7900" i="1" spc="-5" dirty="0">
                <a:solidFill>
                  <a:srgbClr val="FFC000"/>
                </a:solidFill>
                <a:latin typeface="Monotype Corsiva" panose="03010101010201010101"/>
                <a:cs typeface="Monotype Corsiva" panose="03010101010201010101"/>
              </a:rPr>
              <a:t> </a:t>
            </a:r>
            <a:r>
              <a:rPr sz="7900" i="1" spc="-10" dirty="0">
                <a:solidFill>
                  <a:srgbClr val="FF0000"/>
                </a:solidFill>
                <a:latin typeface="Monotype Corsiva" panose="03010101010201010101"/>
                <a:cs typeface="Monotype Corsiva" panose="03010101010201010101"/>
              </a:rPr>
              <a:t>Spoon</a:t>
            </a:r>
            <a:endParaRPr sz="7900" dirty="0">
              <a:latin typeface="Monotype Corsiva" panose="03010101010201010101"/>
              <a:cs typeface="Monotype Corsiva" panose="03010101010201010101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9728" y="126051"/>
            <a:ext cx="19424643" cy="11063598"/>
            <a:chOff x="628" y="628"/>
            <a:chExt cx="20103465" cy="1131062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727266" y="3803861"/>
              <a:ext cx="4904118" cy="31396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7034" y="9244026"/>
            <a:ext cx="1618099" cy="12325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12" y="7849918"/>
            <a:ext cx="1378230" cy="12325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133" y="9082454"/>
            <a:ext cx="1810357" cy="14011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706" y="0"/>
            <a:ext cx="18945860" cy="11186160"/>
            <a:chOff x="1158706" y="0"/>
            <a:chExt cx="18945860" cy="111861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1" y="0"/>
              <a:ext cx="5160349" cy="111858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31420" y="1626881"/>
            <a:ext cx="41268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>
                <a:solidFill>
                  <a:srgbClr val="497E27"/>
                </a:solidFill>
              </a:rPr>
              <a:t>Marketing</a:t>
            </a:r>
            <a:r>
              <a:rPr sz="4950" spc="-195" dirty="0">
                <a:solidFill>
                  <a:srgbClr val="497E27"/>
                </a:solidFill>
              </a:rPr>
              <a:t> </a:t>
            </a:r>
            <a:r>
              <a:rPr sz="4950" spc="-25" dirty="0">
                <a:solidFill>
                  <a:srgbClr val="497E27"/>
                </a:solidFill>
              </a:rPr>
              <a:t>Mix</a:t>
            </a:r>
            <a:endParaRPr sz="4950"/>
          </a:p>
        </p:txBody>
      </p:sp>
      <p:grpSp>
        <p:nvGrpSpPr>
          <p:cNvPr id="7" name="object 7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604" y="2093884"/>
              <a:ext cx="7915537" cy="79155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706" y="0"/>
            <a:ext cx="18945860" cy="11186160"/>
            <a:chOff x="1158706" y="0"/>
            <a:chExt cx="18945860" cy="111861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1" y="0"/>
              <a:ext cx="5160349" cy="111858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28215" y="1626881"/>
            <a:ext cx="23876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solidFill>
                  <a:srgbClr val="497E27"/>
                </a:solidFill>
              </a:rPr>
              <a:t>Product:</a:t>
            </a:r>
            <a:endParaRPr sz="4950"/>
          </a:p>
        </p:txBody>
      </p:sp>
      <p:sp>
        <p:nvSpPr>
          <p:cNvPr id="7" name="object 7"/>
          <p:cNvSpPr txBox="1"/>
          <p:nvPr/>
        </p:nvSpPr>
        <p:spPr>
          <a:xfrm>
            <a:off x="2171111" y="3142936"/>
            <a:ext cx="7892415" cy="6341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ct val="100000"/>
              </a:lnSpc>
              <a:spcBef>
                <a:spcPts val="100"/>
              </a:spcBef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refers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what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company</a:t>
            </a: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offers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395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customers.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9525" indent="-471170">
              <a:lnSpc>
                <a:spcPct val="100000"/>
              </a:lnSpc>
              <a:spcBef>
                <a:spcPts val="2240"/>
              </a:spcBef>
              <a:buFont typeface="Arial" panose="020B0604020202020204"/>
              <a:buChar char="•"/>
              <a:tabLst>
                <a:tab pos="1279525" algn="l"/>
              </a:tabLst>
            </a:pP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Brand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9525" indent="-47117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1279525" algn="l"/>
              </a:tabLst>
            </a:pP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Quality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9525" indent="-47117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1279525" algn="l"/>
              </a:tabLst>
            </a:pPr>
            <a:r>
              <a:rPr sz="3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Look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9525" indent="-47117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1279525" algn="l"/>
              </a:tabLst>
            </a:pP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Hygiene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9525" indent="-47117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1279525" algn="l"/>
              </a:tabLst>
            </a:pP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Fresh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9525" indent="-47117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1279525" algn="l"/>
              </a:tabLst>
            </a:pP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Packaging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9525" indent="-47117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1279525" algn="l"/>
              </a:tabLst>
            </a:pP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Competitor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9525" indent="-47117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1279525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difference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9371" y="2778859"/>
              <a:ext cx="5742472" cy="57424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706" y="0"/>
            <a:ext cx="18945860" cy="11186160"/>
            <a:chOff x="1158706" y="0"/>
            <a:chExt cx="18945860" cy="111861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1" y="0"/>
              <a:ext cx="5160349" cy="111858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7144" y="1626881"/>
            <a:ext cx="16306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solidFill>
                  <a:srgbClr val="497E27"/>
                </a:solidFill>
              </a:rPr>
              <a:t>Price:</a:t>
            </a:r>
            <a:endParaRPr sz="4950"/>
          </a:p>
        </p:txBody>
      </p:sp>
      <p:sp>
        <p:nvSpPr>
          <p:cNvPr id="7" name="object 7"/>
          <p:cNvSpPr txBox="1"/>
          <p:nvPr/>
        </p:nvSpPr>
        <p:spPr>
          <a:xfrm>
            <a:off x="1817144" y="3142936"/>
            <a:ext cx="4709795" cy="48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9545" indent="56515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Price</a:t>
            </a:r>
            <a:r>
              <a:rPr sz="3950" b="1" spc="-6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reflects</a:t>
            </a:r>
            <a:r>
              <a:rPr sz="3950" b="1" spc="-6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950" b="1" spc="-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customers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perceive</a:t>
            </a:r>
            <a:r>
              <a:rPr sz="3950" b="1" spc="-4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950" b="1" spc="-3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950" b="1" spc="-4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product </a:t>
            </a: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950" b="1" spc="-7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service.</a:t>
            </a: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buClr>
                <a:srgbClr val="497E27"/>
              </a:buClr>
              <a:buFont typeface="Arial" panose="020B0604020202020204"/>
              <a:buChar char="•"/>
            </a:pP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15"/>
              </a:spcBef>
              <a:buClr>
                <a:srgbClr val="497E27"/>
              </a:buClr>
              <a:buFont typeface="Arial" panose="020B0604020202020204"/>
              <a:buChar char="•"/>
            </a:pP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2700" marR="5080" indent="565150">
              <a:lnSpc>
                <a:spcPct val="100000"/>
              </a:lnSpc>
              <a:buFont typeface="Arial" panose="020B0604020202020204"/>
              <a:buChar char="•"/>
              <a:tabLst>
                <a:tab pos="577850" algn="l"/>
              </a:tabLst>
            </a:pPr>
            <a:r>
              <a:rPr sz="3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Penetration</a:t>
            </a:r>
            <a:r>
              <a:rPr sz="3950" b="1" spc="-3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format based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4824" y="1363664"/>
              <a:ext cx="11371829" cy="87626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706" y="0"/>
            <a:ext cx="18945860" cy="11186160"/>
            <a:chOff x="1158706" y="0"/>
            <a:chExt cx="18945860" cy="111861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1" y="0"/>
              <a:ext cx="5160349" cy="111858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solidFill>
                  <a:srgbClr val="497E27"/>
                </a:solidFill>
              </a:rPr>
              <a:t>Place:</a:t>
            </a:r>
            <a:endParaRPr sz="4950"/>
          </a:p>
        </p:txBody>
      </p:sp>
      <p:sp>
        <p:nvSpPr>
          <p:cNvPr id="7" name="object 7"/>
          <p:cNvSpPr txBox="1"/>
          <p:nvPr/>
        </p:nvSpPr>
        <p:spPr>
          <a:xfrm>
            <a:off x="1817144" y="3135081"/>
            <a:ext cx="105632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4950" b="1" spc="-10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4950" b="1" spc="-10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950" b="1" spc="-10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product</a:t>
            </a:r>
            <a:r>
              <a:rPr sz="4950" b="1" spc="-10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4950" b="1" spc="-9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4950" b="1" spc="-10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9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4950" b="1" spc="-10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9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sold</a:t>
            </a:r>
            <a:endParaRPr sz="49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4978" y="4460502"/>
              <a:ext cx="8014827" cy="49569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6310" y="1990824"/>
              <a:ext cx="6193675" cy="61886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" y="0"/>
            <a:ext cx="20104100" cy="11311890"/>
            <a:chOff x="628" y="0"/>
            <a:chExt cx="20104100" cy="113118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511755" y="0"/>
              <a:ext cx="5592344" cy="113115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2515" y="413498"/>
              <a:ext cx="18406745" cy="10210165"/>
            </a:xfrm>
            <a:custGeom>
              <a:avLst/>
              <a:gdLst/>
              <a:ahLst/>
              <a:cxnLst/>
              <a:rect l="l" t="t" r="r" b="b"/>
              <a:pathLst>
                <a:path w="18406745" h="10210165">
                  <a:moveTo>
                    <a:pt x="0" y="10209719"/>
                  </a:moveTo>
                  <a:lnTo>
                    <a:pt x="18406327" y="10209719"/>
                  </a:lnTo>
                  <a:lnTo>
                    <a:pt x="18406327" y="0"/>
                  </a:lnTo>
                  <a:lnTo>
                    <a:pt x="0" y="0"/>
                  </a:lnTo>
                  <a:lnTo>
                    <a:pt x="0" y="1020971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7717" y="407789"/>
              <a:ext cx="18416270" cy="10246995"/>
            </a:xfrm>
            <a:custGeom>
              <a:avLst/>
              <a:gdLst/>
              <a:ahLst/>
              <a:cxnLst/>
              <a:rect l="l" t="t" r="r" b="b"/>
              <a:pathLst>
                <a:path w="18416270" h="10246995">
                  <a:moveTo>
                    <a:pt x="18416270" y="5232"/>
                  </a:moveTo>
                  <a:lnTo>
                    <a:pt x="18411038" y="5232"/>
                  </a:lnTo>
                  <a:lnTo>
                    <a:pt x="18411038" y="0"/>
                  </a:lnTo>
                  <a:lnTo>
                    <a:pt x="18405793" y="0"/>
                  </a:lnTo>
                  <a:lnTo>
                    <a:pt x="18405793" y="10464"/>
                  </a:lnTo>
                  <a:lnTo>
                    <a:pt x="18405793" y="10215435"/>
                  </a:lnTo>
                  <a:lnTo>
                    <a:pt x="10464" y="10215435"/>
                  </a:lnTo>
                  <a:lnTo>
                    <a:pt x="10464" y="10464"/>
                  </a:lnTo>
                  <a:lnTo>
                    <a:pt x="18405793" y="10464"/>
                  </a:lnTo>
                  <a:lnTo>
                    <a:pt x="18405793" y="0"/>
                  </a:lnTo>
                  <a:lnTo>
                    <a:pt x="5232" y="0"/>
                  </a:lnTo>
                  <a:lnTo>
                    <a:pt x="5232" y="5232"/>
                  </a:lnTo>
                  <a:lnTo>
                    <a:pt x="0" y="5232"/>
                  </a:lnTo>
                  <a:lnTo>
                    <a:pt x="0" y="10231145"/>
                  </a:lnTo>
                  <a:lnTo>
                    <a:pt x="5232" y="10231145"/>
                  </a:lnTo>
                  <a:lnTo>
                    <a:pt x="5232" y="10246855"/>
                  </a:lnTo>
                  <a:lnTo>
                    <a:pt x="18411038" y="10246855"/>
                  </a:lnTo>
                  <a:lnTo>
                    <a:pt x="18411038" y="10231145"/>
                  </a:lnTo>
                  <a:lnTo>
                    <a:pt x="18416270" y="10231145"/>
                  </a:lnTo>
                  <a:lnTo>
                    <a:pt x="18416270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5631" y="2126562"/>
              <a:ext cx="7786659" cy="60617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8326" y="2665743"/>
              <a:ext cx="9518000" cy="57110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7718" y="0"/>
            <a:ext cx="19416395" cy="11311890"/>
            <a:chOff x="687718" y="0"/>
            <a:chExt cx="19416395" cy="113118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511755" y="0"/>
              <a:ext cx="5592344" cy="113115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2515" y="413498"/>
              <a:ext cx="18406745" cy="10210165"/>
            </a:xfrm>
            <a:custGeom>
              <a:avLst/>
              <a:gdLst/>
              <a:ahLst/>
              <a:cxnLst/>
              <a:rect l="l" t="t" r="r" b="b"/>
              <a:pathLst>
                <a:path w="18406745" h="10210165">
                  <a:moveTo>
                    <a:pt x="0" y="10209719"/>
                  </a:moveTo>
                  <a:lnTo>
                    <a:pt x="18406327" y="10209719"/>
                  </a:lnTo>
                  <a:lnTo>
                    <a:pt x="18406327" y="0"/>
                  </a:lnTo>
                  <a:lnTo>
                    <a:pt x="0" y="0"/>
                  </a:lnTo>
                  <a:lnTo>
                    <a:pt x="0" y="1020971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7717" y="407789"/>
              <a:ext cx="18416270" cy="10246995"/>
            </a:xfrm>
            <a:custGeom>
              <a:avLst/>
              <a:gdLst/>
              <a:ahLst/>
              <a:cxnLst/>
              <a:rect l="l" t="t" r="r" b="b"/>
              <a:pathLst>
                <a:path w="18416270" h="10246995">
                  <a:moveTo>
                    <a:pt x="18416270" y="5232"/>
                  </a:moveTo>
                  <a:lnTo>
                    <a:pt x="18411038" y="5232"/>
                  </a:lnTo>
                  <a:lnTo>
                    <a:pt x="18411038" y="0"/>
                  </a:lnTo>
                  <a:lnTo>
                    <a:pt x="18405793" y="0"/>
                  </a:lnTo>
                  <a:lnTo>
                    <a:pt x="18405793" y="10464"/>
                  </a:lnTo>
                  <a:lnTo>
                    <a:pt x="18405793" y="10215435"/>
                  </a:lnTo>
                  <a:lnTo>
                    <a:pt x="10464" y="10215435"/>
                  </a:lnTo>
                  <a:lnTo>
                    <a:pt x="10464" y="10464"/>
                  </a:lnTo>
                  <a:lnTo>
                    <a:pt x="18405793" y="10464"/>
                  </a:lnTo>
                  <a:lnTo>
                    <a:pt x="18405793" y="0"/>
                  </a:lnTo>
                  <a:lnTo>
                    <a:pt x="5232" y="0"/>
                  </a:lnTo>
                  <a:lnTo>
                    <a:pt x="5232" y="5232"/>
                  </a:lnTo>
                  <a:lnTo>
                    <a:pt x="0" y="5232"/>
                  </a:lnTo>
                  <a:lnTo>
                    <a:pt x="0" y="10231145"/>
                  </a:lnTo>
                  <a:lnTo>
                    <a:pt x="5232" y="10231145"/>
                  </a:lnTo>
                  <a:lnTo>
                    <a:pt x="5232" y="10246855"/>
                  </a:lnTo>
                  <a:lnTo>
                    <a:pt x="18411038" y="10246855"/>
                  </a:lnTo>
                  <a:lnTo>
                    <a:pt x="18411038" y="10231145"/>
                  </a:lnTo>
                  <a:lnTo>
                    <a:pt x="18416270" y="10231145"/>
                  </a:lnTo>
                  <a:lnTo>
                    <a:pt x="18416270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81509" y="1570219"/>
            <a:ext cx="615188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dirty="0">
                <a:solidFill>
                  <a:srgbClr val="497E27"/>
                </a:solidFill>
              </a:rPr>
              <a:t>Advertising</a:t>
            </a:r>
            <a:r>
              <a:rPr sz="5450" spc="-215" dirty="0">
                <a:solidFill>
                  <a:srgbClr val="497E27"/>
                </a:solidFill>
              </a:rPr>
              <a:t> </a:t>
            </a:r>
            <a:r>
              <a:rPr sz="5450" spc="-10" dirty="0">
                <a:solidFill>
                  <a:srgbClr val="497E27"/>
                </a:solidFill>
              </a:rPr>
              <a:t>Channel</a:t>
            </a:r>
            <a:endParaRPr sz="545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43052" y="10850243"/>
            <a:ext cx="335574" cy="3355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092381" y="2655516"/>
            <a:ext cx="4210050" cy="649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Online</a:t>
            </a:r>
            <a:r>
              <a:rPr sz="4450" b="1" spc="-4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Based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8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Facebook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Instagram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Build</a:t>
            </a:r>
            <a:r>
              <a:rPr sz="3600" b="1" spc="1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3600" b="1" spc="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Food</a:t>
            </a:r>
            <a:r>
              <a:rPr sz="3600" b="1" spc="1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Delivery</a:t>
            </a:r>
            <a:r>
              <a:rPr sz="3600" b="1" spc="-17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App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30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 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Sending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160"/>
              </a:spcBef>
              <a:buClr>
                <a:srgbClr val="497E27"/>
              </a:buClr>
              <a:buFont typeface="Arial" panose="020B0604020202020204"/>
              <a:buChar char="•"/>
            </a:pP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Offline</a:t>
            </a:r>
            <a:r>
              <a:rPr sz="4450" b="1" spc="-7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Based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8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Posters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Hand</a:t>
            </a:r>
            <a:r>
              <a:rPr sz="3600" b="1" spc="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Bill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483870" indent="-471170"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  <a:tabLst>
                <a:tab pos="483870" algn="l"/>
              </a:tabLst>
            </a:pPr>
            <a:r>
              <a:rPr sz="360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Sales </a:t>
            </a:r>
            <a:r>
              <a:rPr sz="360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Promotion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1004" y="4124927"/>
              <a:ext cx="3108149" cy="31383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3860" y="4185255"/>
              <a:ext cx="3007602" cy="30591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8328" y="517815"/>
              <a:ext cx="7309743" cy="55501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4176" y="7356246"/>
              <a:ext cx="6954060" cy="187268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0104100" cy="113115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6994" y="4479705"/>
            <a:ext cx="295719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 panose="02020603050405020304"/>
                <a:cs typeface="Times New Roman" panose="02020603050405020304"/>
              </a:rPr>
              <a:t>THANK </a:t>
            </a:r>
            <a:r>
              <a:rPr b="0" spc="-25" dirty="0">
                <a:latin typeface="Times New Roman" panose="02020603050405020304"/>
                <a:cs typeface="Times New Roman" panose="02020603050405020304"/>
              </a:rPr>
              <a:t>YOU ALL</a:t>
            </a:r>
            <a:endParaRPr b="0" spc="-25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592" y="-38603"/>
            <a:ext cx="2235057" cy="22288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63044" y="2441351"/>
            <a:ext cx="715137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37055" algn="l"/>
              </a:tabLst>
            </a:pPr>
            <a:r>
              <a:rPr sz="5450" b="1" spc="-20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What</a:t>
            </a:r>
            <a:r>
              <a:rPr sz="5450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	is</a:t>
            </a:r>
            <a:r>
              <a:rPr sz="5450" b="1" spc="-70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450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5450" b="1" spc="-70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450" b="1" spc="-10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Kitchen</a:t>
            </a:r>
            <a:r>
              <a:rPr sz="5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?</a:t>
            </a:r>
            <a:endParaRPr sz="54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6650" y="4548977"/>
            <a:ext cx="16137890" cy="12426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  <a:tabLst>
                <a:tab pos="3315970" algn="l"/>
                <a:tab pos="4237990" algn="l"/>
                <a:tab pos="14721840" algn="l"/>
              </a:tabLst>
            </a:pPr>
            <a:r>
              <a:rPr sz="4000" b="1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spc="-3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4000" b="1" spc="-1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Kitchen</a:t>
            </a:r>
            <a:r>
              <a:rPr sz="4000" b="1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utilizes</a:t>
            </a:r>
            <a:r>
              <a:rPr sz="4000" b="1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commercial</a:t>
            </a:r>
            <a:r>
              <a:rPr sz="4000" b="1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kitchen</a:t>
            </a:r>
            <a:r>
              <a:rPr sz="4000" b="1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4000" b="1" spc="-1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purpose</a:t>
            </a:r>
            <a:r>
              <a:rPr sz="4000" b="1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sz="4000" b="1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preparing</a:t>
            </a:r>
            <a:r>
              <a:rPr sz="4000" b="1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food</a:t>
            </a:r>
            <a:r>
              <a:rPr sz="4000" b="1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4000" b="1" spc="-2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delivery</a:t>
            </a:r>
            <a:r>
              <a:rPr sz="4000" b="1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4000" b="1" spc="-2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takeou</a:t>
            </a:r>
            <a:r>
              <a:rPr lang="en-US" sz="4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4000" b="1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only,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4000" b="1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4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dine</a:t>
            </a:r>
            <a:r>
              <a:rPr sz="4000" b="1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lang="en-US" sz="4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40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customers</a:t>
            </a:r>
            <a:r>
              <a:rPr sz="4000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-51637"/>
            <a:ext cx="20103472" cy="11349851"/>
            <a:chOff x="628" y="628"/>
            <a:chExt cx="20103472" cy="11349851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05334" y="38978"/>
              <a:ext cx="3698766" cy="113115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3185795" y="4897212"/>
            <a:ext cx="12039600" cy="5820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ew Cloud Kitchen Concept | Definition &amp; Meaning - 20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5097" y="0"/>
            <a:ext cx="19109055" cy="11311890"/>
            <a:chOff x="995097" y="0"/>
            <a:chExt cx="19109055" cy="113118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916785" y="0"/>
              <a:ext cx="3187315" cy="113115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0439" y="477596"/>
              <a:ext cx="18098770" cy="10834370"/>
            </a:xfrm>
            <a:custGeom>
              <a:avLst/>
              <a:gdLst/>
              <a:ahLst/>
              <a:cxnLst/>
              <a:rect l="l" t="t" r="r" b="b"/>
              <a:pathLst>
                <a:path w="18098770" h="10834370">
                  <a:moveTo>
                    <a:pt x="18098403" y="10833905"/>
                  </a:moveTo>
                  <a:lnTo>
                    <a:pt x="0" y="10833905"/>
                  </a:lnTo>
                  <a:lnTo>
                    <a:pt x="0" y="0"/>
                  </a:lnTo>
                  <a:lnTo>
                    <a:pt x="18098403" y="0"/>
                  </a:lnTo>
                  <a:lnTo>
                    <a:pt x="18098403" y="10833905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95095" y="471848"/>
              <a:ext cx="18108930" cy="10840085"/>
            </a:xfrm>
            <a:custGeom>
              <a:avLst/>
              <a:gdLst/>
              <a:ahLst/>
              <a:cxnLst/>
              <a:rect l="l" t="t" r="r" b="b"/>
              <a:pathLst>
                <a:path w="18108930" h="10840085">
                  <a:moveTo>
                    <a:pt x="18108880" y="5245"/>
                  </a:moveTo>
                  <a:lnTo>
                    <a:pt x="18103634" y="5245"/>
                  </a:lnTo>
                  <a:lnTo>
                    <a:pt x="18103634" y="0"/>
                  </a:lnTo>
                  <a:lnTo>
                    <a:pt x="5232" y="0"/>
                  </a:lnTo>
                  <a:lnTo>
                    <a:pt x="5232" y="5245"/>
                  </a:lnTo>
                  <a:lnTo>
                    <a:pt x="0" y="5245"/>
                  </a:lnTo>
                  <a:lnTo>
                    <a:pt x="0" y="10839653"/>
                  </a:lnTo>
                  <a:lnTo>
                    <a:pt x="10464" y="10839653"/>
                  </a:lnTo>
                  <a:lnTo>
                    <a:pt x="10464" y="10477"/>
                  </a:lnTo>
                  <a:lnTo>
                    <a:pt x="18098402" y="10477"/>
                  </a:lnTo>
                  <a:lnTo>
                    <a:pt x="18098402" y="10839653"/>
                  </a:lnTo>
                  <a:lnTo>
                    <a:pt x="18108880" y="10839653"/>
                  </a:lnTo>
                  <a:lnTo>
                    <a:pt x="18108880" y="52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28400" y="760787"/>
            <a:ext cx="964247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461000" algn="l"/>
              </a:tabLst>
            </a:pPr>
            <a:r>
              <a:rPr sz="5450" spc="-35" dirty="0">
                <a:solidFill>
                  <a:schemeClr val="accent1"/>
                </a:solidFill>
              </a:rPr>
              <a:t>S</a:t>
            </a:r>
            <a:r>
              <a:rPr sz="5450" spc="-650" dirty="0">
                <a:solidFill>
                  <a:schemeClr val="accent1"/>
                </a:solidFill>
              </a:rPr>
              <a:t>W</a:t>
            </a:r>
            <a:r>
              <a:rPr sz="5450" spc="-445" dirty="0">
                <a:solidFill>
                  <a:schemeClr val="accent1"/>
                </a:solidFill>
              </a:rPr>
              <a:t>A</a:t>
            </a:r>
            <a:r>
              <a:rPr sz="5450" spc="-30" dirty="0">
                <a:solidFill>
                  <a:schemeClr val="accent1"/>
                </a:solidFill>
              </a:rPr>
              <a:t>T</a:t>
            </a:r>
            <a:r>
              <a:rPr sz="5450" spc="-405" dirty="0">
                <a:solidFill>
                  <a:schemeClr val="accent1"/>
                </a:solidFill>
              </a:rPr>
              <a:t> </a:t>
            </a:r>
            <a:r>
              <a:rPr sz="5450" dirty="0">
                <a:solidFill>
                  <a:schemeClr val="accent1"/>
                </a:solidFill>
              </a:rPr>
              <a:t>Analysis</a:t>
            </a:r>
            <a:r>
              <a:rPr sz="5450" spc="-180" dirty="0">
                <a:solidFill>
                  <a:schemeClr val="accent1"/>
                </a:solidFill>
              </a:rPr>
              <a:t> </a:t>
            </a:r>
            <a:r>
              <a:rPr sz="5450" spc="-25" dirty="0">
                <a:solidFill>
                  <a:schemeClr val="accent1"/>
                </a:solidFill>
              </a:rPr>
              <a:t>of</a:t>
            </a:r>
            <a:r>
              <a:rPr sz="5450" dirty="0">
                <a:solidFill>
                  <a:schemeClr val="accent1"/>
                </a:solidFill>
              </a:rPr>
              <a:t>	Cloudy</a:t>
            </a:r>
            <a:r>
              <a:rPr sz="5450" spc="-130" dirty="0">
                <a:solidFill>
                  <a:schemeClr val="accent1"/>
                </a:solidFill>
              </a:rPr>
              <a:t> </a:t>
            </a:r>
            <a:r>
              <a:rPr sz="5450" spc="-10" dirty="0">
                <a:solidFill>
                  <a:schemeClr val="accent1"/>
                </a:solidFill>
              </a:rPr>
              <a:t>Spoon</a:t>
            </a:r>
            <a:endParaRPr sz="5450" dirty="0">
              <a:solidFill>
                <a:schemeClr val="accent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7230" y="9073693"/>
            <a:ext cx="1754441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57730">
              <a:lnSpc>
                <a:spcPct val="100000"/>
              </a:lnSpc>
              <a:spcBef>
                <a:spcPts val="95"/>
              </a:spcBef>
              <a:tabLst>
                <a:tab pos="1970405" algn="l"/>
              </a:tabLst>
            </a:pP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SWOT</a:t>
            </a:r>
            <a:r>
              <a:rPr sz="3300" b="1" spc="-13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analysis</a:t>
            </a:r>
            <a:r>
              <a:rPr sz="3300" b="1" spc="-7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300" b="1" spc="-7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b="1" spc="-7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framework</a:t>
            </a:r>
            <a:r>
              <a:rPr sz="3300" b="1" spc="-7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300" b="1" spc="-13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identifying</a:t>
            </a:r>
            <a:r>
              <a:rPr sz="3300" b="1" spc="-7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300" b="1" spc="-7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analyzing</a:t>
            </a:r>
            <a:r>
              <a:rPr sz="3300" b="1" spc="-8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300" b="1" spc="-7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organization's strengths,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	weaknesses,</a:t>
            </a:r>
            <a:r>
              <a:rPr sz="3300" b="1" spc="-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opportunities,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threats.</a:t>
            </a:r>
            <a:r>
              <a:rPr sz="3300" b="1" spc="-15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words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3300" b="1" spc="-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SWOT</a:t>
            </a:r>
            <a:r>
              <a:rPr sz="3300" b="1" spc="-1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acronym.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300" b="1" spc="-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2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endParaRPr sz="3300" dirty="0">
              <a:solidFill>
                <a:schemeClr val="accent1">
                  <a:lumMod val="50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03960">
              <a:lnSpc>
                <a:spcPts val="3955"/>
              </a:lnSpc>
              <a:tabLst>
                <a:tab pos="2681605" algn="l"/>
              </a:tabLst>
            </a:pP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300" b="1" spc="-6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2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	evaluate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company's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competitive</a:t>
            </a:r>
            <a:r>
              <a:rPr sz="33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position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3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develop</a:t>
            </a:r>
            <a:r>
              <a:rPr sz="3300" b="1" spc="-9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strategic</a:t>
            </a:r>
            <a:r>
              <a:rPr sz="3300" b="1" spc="-95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</a:rPr>
              <a:t>planning.</a:t>
            </a:r>
            <a:endParaRPr sz="3300" dirty="0">
              <a:solidFill>
                <a:schemeClr val="accent1">
                  <a:lumMod val="50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7442" y="2106452"/>
              <a:ext cx="10319860" cy="65141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236325"/>
          </a:xfrm>
          <a:custGeom>
            <a:avLst/>
            <a:gdLst/>
            <a:ahLst/>
            <a:cxnLst/>
            <a:rect l="l" t="t" r="r" b="b"/>
            <a:pathLst>
              <a:path w="20104100" h="11236325">
                <a:moveTo>
                  <a:pt x="20104101" y="11236092"/>
                </a:moveTo>
                <a:lnTo>
                  <a:pt x="0" y="11236092"/>
                </a:lnTo>
                <a:lnTo>
                  <a:pt x="0" y="0"/>
                </a:lnTo>
                <a:lnTo>
                  <a:pt x="20104101" y="0"/>
                </a:lnTo>
                <a:lnTo>
                  <a:pt x="20104101" y="11236092"/>
                </a:lnTo>
                <a:close/>
              </a:path>
            </a:pathLst>
          </a:custGeom>
          <a:solidFill>
            <a:srgbClr val="BEE3A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94109" y="718699"/>
            <a:ext cx="18742660" cy="9855200"/>
            <a:chOff x="794109" y="718699"/>
            <a:chExt cx="18742660" cy="9855200"/>
          </a:xfrm>
        </p:grpSpPr>
        <p:sp>
          <p:nvSpPr>
            <p:cNvPr id="4" name="object 4"/>
            <p:cNvSpPr/>
            <p:nvPr/>
          </p:nvSpPr>
          <p:spPr>
            <a:xfrm>
              <a:off x="799346" y="723936"/>
              <a:ext cx="18731865" cy="9833610"/>
            </a:xfrm>
            <a:custGeom>
              <a:avLst/>
              <a:gdLst/>
              <a:ahLst/>
              <a:cxnLst/>
              <a:rect l="l" t="t" r="r" b="b"/>
              <a:pathLst>
                <a:path w="18731865" h="9833610">
                  <a:moveTo>
                    <a:pt x="18731846" y="9833465"/>
                  </a:moveTo>
                  <a:lnTo>
                    <a:pt x="0" y="9833465"/>
                  </a:lnTo>
                  <a:lnTo>
                    <a:pt x="0" y="0"/>
                  </a:lnTo>
                  <a:lnTo>
                    <a:pt x="18731846" y="0"/>
                  </a:lnTo>
                  <a:lnTo>
                    <a:pt x="18731846" y="9833465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4105" y="718710"/>
              <a:ext cx="18742660" cy="9855200"/>
            </a:xfrm>
            <a:custGeom>
              <a:avLst/>
              <a:gdLst/>
              <a:ahLst/>
              <a:cxnLst/>
              <a:rect l="l" t="t" r="r" b="b"/>
              <a:pathLst>
                <a:path w="18742660" h="9855200">
                  <a:moveTo>
                    <a:pt x="18742533" y="5232"/>
                  </a:moveTo>
                  <a:lnTo>
                    <a:pt x="18737288" y="5232"/>
                  </a:lnTo>
                  <a:lnTo>
                    <a:pt x="18737288" y="0"/>
                  </a:lnTo>
                  <a:lnTo>
                    <a:pt x="18732056" y="0"/>
                  </a:lnTo>
                  <a:lnTo>
                    <a:pt x="18732056" y="10464"/>
                  </a:lnTo>
                  <a:lnTo>
                    <a:pt x="18732056" y="9823196"/>
                  </a:lnTo>
                  <a:lnTo>
                    <a:pt x="10464" y="9823196"/>
                  </a:lnTo>
                  <a:lnTo>
                    <a:pt x="10464" y="10464"/>
                  </a:lnTo>
                  <a:lnTo>
                    <a:pt x="18732056" y="10464"/>
                  </a:lnTo>
                  <a:lnTo>
                    <a:pt x="18732056" y="0"/>
                  </a:lnTo>
                  <a:lnTo>
                    <a:pt x="5232" y="0"/>
                  </a:lnTo>
                  <a:lnTo>
                    <a:pt x="5232" y="5232"/>
                  </a:lnTo>
                  <a:lnTo>
                    <a:pt x="0" y="5232"/>
                  </a:lnTo>
                  <a:lnTo>
                    <a:pt x="0" y="9838906"/>
                  </a:lnTo>
                  <a:lnTo>
                    <a:pt x="5232" y="9838906"/>
                  </a:lnTo>
                  <a:lnTo>
                    <a:pt x="5232" y="9854616"/>
                  </a:lnTo>
                  <a:lnTo>
                    <a:pt x="18737288" y="9854616"/>
                  </a:lnTo>
                  <a:lnTo>
                    <a:pt x="18737288" y="9838906"/>
                  </a:lnTo>
                  <a:lnTo>
                    <a:pt x="18742533" y="9838906"/>
                  </a:lnTo>
                  <a:lnTo>
                    <a:pt x="1874253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66350" y="1874121"/>
            <a:ext cx="9376410" cy="930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dirty="0">
                <a:solidFill>
                  <a:srgbClr val="497E27"/>
                </a:solidFill>
              </a:rPr>
              <a:t>Strengths</a:t>
            </a:r>
            <a:r>
              <a:rPr sz="5900" spc="-50" dirty="0">
                <a:solidFill>
                  <a:srgbClr val="497E27"/>
                </a:solidFill>
              </a:rPr>
              <a:t> </a:t>
            </a:r>
            <a:r>
              <a:rPr sz="5900" dirty="0">
                <a:solidFill>
                  <a:srgbClr val="497E27"/>
                </a:solidFill>
              </a:rPr>
              <a:t>of</a:t>
            </a:r>
            <a:r>
              <a:rPr sz="5900" spc="-30" dirty="0">
                <a:solidFill>
                  <a:srgbClr val="497E27"/>
                </a:solidFill>
              </a:rPr>
              <a:t> </a:t>
            </a:r>
            <a:r>
              <a:rPr sz="5900" dirty="0">
                <a:solidFill>
                  <a:srgbClr val="497E27"/>
                </a:solidFill>
              </a:rPr>
              <a:t>Cloud</a:t>
            </a:r>
            <a:r>
              <a:rPr sz="5900" spc="-30" dirty="0">
                <a:solidFill>
                  <a:srgbClr val="497E27"/>
                </a:solidFill>
              </a:rPr>
              <a:t> </a:t>
            </a:r>
            <a:r>
              <a:rPr sz="5900" spc="-10" dirty="0">
                <a:solidFill>
                  <a:srgbClr val="497E27"/>
                </a:solidFill>
              </a:rPr>
              <a:t>Kitchens:</a:t>
            </a:r>
            <a:endParaRPr sz="5900"/>
          </a:p>
        </p:txBody>
      </p:sp>
      <p:sp>
        <p:nvSpPr>
          <p:cNvPr id="7" name="object 7"/>
          <p:cNvSpPr txBox="1"/>
          <p:nvPr/>
        </p:nvSpPr>
        <p:spPr>
          <a:xfrm>
            <a:off x="1866350" y="4147942"/>
            <a:ext cx="8531225" cy="274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4450" b="1" spc="-5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450" b="1" spc="-4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b="1" spc="-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4450" b="1" spc="-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strengths</a:t>
            </a:r>
            <a:r>
              <a:rPr sz="4450" b="1" spc="-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include: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44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Cost-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effective</a:t>
            </a:r>
            <a:r>
              <a:rPr sz="4450" b="1" spc="-3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nature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4450" b="1" spc="-4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kitchens</a:t>
            </a:r>
            <a:r>
              <a:rPr sz="4450" b="1" spc="-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provide</a:t>
            </a:r>
            <a:r>
              <a:rPr sz="4450" b="1" spc="-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450" b="1" spc="-4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flexible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leverage</a:t>
            </a:r>
            <a:r>
              <a:rPr sz="4450" b="1" spc="-4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technology</a:t>
            </a:r>
            <a:endParaRPr sz="44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189588" y="3333122"/>
              <a:ext cx="6940234" cy="50939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706" y="0"/>
            <a:ext cx="18945860" cy="11311890"/>
            <a:chOff x="1158706" y="0"/>
            <a:chExt cx="18945860" cy="113118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1" y="0"/>
              <a:ext cx="5160349" cy="113115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4448" y="2930935"/>
              <a:ext cx="9559475" cy="59046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19894" y="1613774"/>
              <a:ext cx="9394190" cy="8632190"/>
            </a:xfrm>
            <a:custGeom>
              <a:avLst/>
              <a:gdLst/>
              <a:ahLst/>
              <a:cxnLst/>
              <a:rect l="l" t="t" r="r" b="b"/>
              <a:pathLst>
                <a:path w="9394190" h="8632190">
                  <a:moveTo>
                    <a:pt x="9393573" y="8631932"/>
                  </a:moveTo>
                  <a:lnTo>
                    <a:pt x="0" y="8631932"/>
                  </a:lnTo>
                  <a:lnTo>
                    <a:pt x="0" y="0"/>
                  </a:lnTo>
                  <a:lnTo>
                    <a:pt x="9393573" y="0"/>
                  </a:lnTo>
                  <a:lnTo>
                    <a:pt x="9393573" y="863193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82385" y="1699630"/>
            <a:ext cx="926401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29760" algn="l"/>
              </a:tabLst>
            </a:pPr>
            <a:r>
              <a:rPr sz="5450" spc="-25" dirty="0">
                <a:solidFill>
                  <a:srgbClr val="497E27"/>
                </a:solidFill>
              </a:rPr>
              <a:t>Weaknesses</a:t>
            </a:r>
            <a:r>
              <a:rPr sz="5450" spc="-290" dirty="0">
                <a:solidFill>
                  <a:srgbClr val="497E27"/>
                </a:solidFill>
              </a:rPr>
              <a:t> </a:t>
            </a:r>
            <a:r>
              <a:rPr sz="5450" spc="-25" dirty="0">
                <a:solidFill>
                  <a:srgbClr val="497E27"/>
                </a:solidFill>
              </a:rPr>
              <a:t>of</a:t>
            </a:r>
            <a:r>
              <a:rPr sz="5450" dirty="0">
                <a:solidFill>
                  <a:srgbClr val="497E27"/>
                </a:solidFill>
              </a:rPr>
              <a:t>	Cloud</a:t>
            </a:r>
            <a:r>
              <a:rPr sz="5450" spc="-100" dirty="0">
                <a:solidFill>
                  <a:srgbClr val="497E27"/>
                </a:solidFill>
              </a:rPr>
              <a:t> </a:t>
            </a:r>
            <a:r>
              <a:rPr sz="5450" spc="-10" dirty="0">
                <a:solidFill>
                  <a:srgbClr val="497E27"/>
                </a:solidFill>
              </a:rPr>
              <a:t>Kitchens:</a:t>
            </a:r>
            <a:endParaRPr sz="5450"/>
          </a:p>
        </p:txBody>
      </p:sp>
      <p:sp>
        <p:nvSpPr>
          <p:cNvPr id="9" name="object 9"/>
          <p:cNvSpPr txBox="1"/>
          <p:nvPr/>
        </p:nvSpPr>
        <p:spPr>
          <a:xfrm>
            <a:off x="1882385" y="3599019"/>
            <a:ext cx="8336915" cy="3356610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4450" b="1" spc="-3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4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b="1" spc="-3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44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weakness</a:t>
            </a:r>
            <a:r>
              <a:rPr sz="4450" b="1" spc="-3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include: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marR="438785" indent="-565785">
              <a:lnSpc>
                <a:spcPct val="115000"/>
              </a:lnSpc>
              <a:spcBef>
                <a:spcPts val="825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4450" b="1" spc="-6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kitchens</a:t>
            </a:r>
            <a:r>
              <a:rPr sz="4450" b="1" spc="-6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heavily</a:t>
            </a:r>
            <a:r>
              <a:rPr sz="4450" b="1" spc="-5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rely</a:t>
            </a:r>
            <a:r>
              <a:rPr sz="4450" b="1" spc="-5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third-party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805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Managing</a:t>
            </a:r>
            <a:r>
              <a:rPr sz="44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food</a:t>
            </a:r>
            <a:r>
              <a:rPr sz="4450" b="1" spc="-2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quality</a:t>
            </a:r>
            <a:endParaRPr sz="44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706" y="0"/>
            <a:ext cx="18945860" cy="11311890"/>
            <a:chOff x="1158706" y="0"/>
            <a:chExt cx="18945860" cy="113118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1" y="0"/>
              <a:ext cx="5160349" cy="113115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82385" y="1575518"/>
            <a:ext cx="7997190" cy="1932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5450" dirty="0">
                <a:solidFill>
                  <a:srgbClr val="497E27"/>
                </a:solidFill>
              </a:rPr>
              <a:t>Opportunities</a:t>
            </a:r>
            <a:r>
              <a:rPr sz="5450" spc="-85" dirty="0">
                <a:solidFill>
                  <a:srgbClr val="497E27"/>
                </a:solidFill>
              </a:rPr>
              <a:t> </a:t>
            </a:r>
            <a:r>
              <a:rPr sz="5450" dirty="0">
                <a:solidFill>
                  <a:srgbClr val="497E27"/>
                </a:solidFill>
              </a:rPr>
              <a:t>in</a:t>
            </a:r>
            <a:r>
              <a:rPr sz="5450" spc="-85" dirty="0">
                <a:solidFill>
                  <a:srgbClr val="497E27"/>
                </a:solidFill>
              </a:rPr>
              <a:t> </a:t>
            </a:r>
            <a:r>
              <a:rPr sz="5450" dirty="0">
                <a:solidFill>
                  <a:srgbClr val="497E27"/>
                </a:solidFill>
              </a:rPr>
              <a:t>the</a:t>
            </a:r>
            <a:r>
              <a:rPr sz="5450" spc="-80" dirty="0">
                <a:solidFill>
                  <a:srgbClr val="497E27"/>
                </a:solidFill>
              </a:rPr>
              <a:t> </a:t>
            </a:r>
            <a:r>
              <a:rPr sz="5450" spc="-10" dirty="0">
                <a:solidFill>
                  <a:srgbClr val="497E27"/>
                </a:solidFill>
              </a:rPr>
              <a:t>Cloud </a:t>
            </a:r>
            <a:r>
              <a:rPr sz="5450" dirty="0">
                <a:solidFill>
                  <a:srgbClr val="497E27"/>
                </a:solidFill>
              </a:rPr>
              <a:t>Kitchen</a:t>
            </a:r>
            <a:r>
              <a:rPr sz="5450" spc="-120" dirty="0">
                <a:solidFill>
                  <a:srgbClr val="497E27"/>
                </a:solidFill>
              </a:rPr>
              <a:t> </a:t>
            </a:r>
            <a:r>
              <a:rPr sz="5450" spc="-10" dirty="0">
                <a:solidFill>
                  <a:srgbClr val="497E27"/>
                </a:solidFill>
              </a:rPr>
              <a:t>Market:</a:t>
            </a:r>
            <a:endParaRPr sz="5450"/>
          </a:p>
        </p:txBody>
      </p:sp>
      <p:sp>
        <p:nvSpPr>
          <p:cNvPr id="7" name="object 7"/>
          <p:cNvSpPr txBox="1"/>
          <p:nvPr/>
        </p:nvSpPr>
        <p:spPr>
          <a:xfrm>
            <a:off x="1882385" y="4238434"/>
            <a:ext cx="9032240" cy="40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marR="5080" indent="-565785">
              <a:lnSpc>
                <a:spcPct val="15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Experience</a:t>
            </a:r>
            <a:r>
              <a:rPr sz="4450" b="1" spc="-7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450" b="1" spc="-6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significant</a:t>
            </a:r>
            <a:r>
              <a:rPr sz="4450" b="1" spc="-6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growth</a:t>
            </a:r>
            <a:r>
              <a:rPr sz="4450" b="1" spc="-7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global</a:t>
            </a:r>
            <a:r>
              <a:rPr sz="4450" b="1" spc="-3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4450" b="1" spc="-3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kitchen</a:t>
            </a:r>
            <a:r>
              <a:rPr sz="4450" b="1" spc="-3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market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marR="1235710" indent="-565785">
              <a:lnSpc>
                <a:spcPct val="150000"/>
              </a:lnSpc>
              <a:buFont typeface="Arial" panose="020B0604020202020204"/>
              <a:buChar char="•"/>
              <a:tabLst>
                <a:tab pos="577850" algn="l"/>
              </a:tabLst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Efficient</a:t>
            </a:r>
            <a:r>
              <a:rPr sz="4450" b="1" spc="-9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delivery</a:t>
            </a:r>
            <a:r>
              <a:rPr sz="4450" b="1" spc="-9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4450" b="1" spc="-9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2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technologies</a:t>
            </a:r>
            <a:endParaRPr sz="44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3468" y="3393450"/>
              <a:ext cx="7294661" cy="56067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706" y="0"/>
            <a:ext cx="18945860" cy="11311890"/>
            <a:chOff x="1158706" y="0"/>
            <a:chExt cx="18945860" cy="113118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943751" y="0"/>
              <a:ext cx="5160349" cy="113115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3827" y="672405"/>
              <a:ext cx="17967960" cy="9886315"/>
            </a:xfrm>
            <a:custGeom>
              <a:avLst/>
              <a:gdLst/>
              <a:ahLst/>
              <a:cxnLst/>
              <a:rect l="l" t="t" r="r" b="b"/>
              <a:pathLst>
                <a:path w="17967960" h="9886315">
                  <a:moveTo>
                    <a:pt x="0" y="9885770"/>
                  </a:moveTo>
                  <a:lnTo>
                    <a:pt x="17967692" y="9885770"/>
                  </a:lnTo>
                  <a:lnTo>
                    <a:pt x="17967692" y="0"/>
                  </a:lnTo>
                  <a:lnTo>
                    <a:pt x="0" y="0"/>
                  </a:lnTo>
                  <a:lnTo>
                    <a:pt x="0" y="988577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8697" y="666907"/>
              <a:ext cx="17978120" cy="9923145"/>
            </a:xfrm>
            <a:custGeom>
              <a:avLst/>
              <a:gdLst/>
              <a:ahLst/>
              <a:cxnLst/>
              <a:rect l="l" t="t" r="r" b="b"/>
              <a:pathLst>
                <a:path w="17978120" h="9923145">
                  <a:moveTo>
                    <a:pt x="17977943" y="5232"/>
                  </a:moveTo>
                  <a:lnTo>
                    <a:pt x="17972723" y="5232"/>
                  </a:lnTo>
                  <a:lnTo>
                    <a:pt x="17972723" y="0"/>
                  </a:lnTo>
                  <a:lnTo>
                    <a:pt x="17967478" y="0"/>
                  </a:lnTo>
                  <a:lnTo>
                    <a:pt x="17967478" y="10464"/>
                  </a:lnTo>
                  <a:lnTo>
                    <a:pt x="17967478" y="9891281"/>
                  </a:lnTo>
                  <a:lnTo>
                    <a:pt x="10477" y="9891281"/>
                  </a:lnTo>
                  <a:lnTo>
                    <a:pt x="10477" y="10464"/>
                  </a:lnTo>
                  <a:lnTo>
                    <a:pt x="17967478" y="10464"/>
                  </a:lnTo>
                  <a:lnTo>
                    <a:pt x="17967478" y="0"/>
                  </a:lnTo>
                  <a:lnTo>
                    <a:pt x="5245" y="0"/>
                  </a:lnTo>
                  <a:lnTo>
                    <a:pt x="5245" y="5232"/>
                  </a:lnTo>
                  <a:lnTo>
                    <a:pt x="0" y="5232"/>
                  </a:lnTo>
                  <a:lnTo>
                    <a:pt x="0" y="9906991"/>
                  </a:lnTo>
                  <a:lnTo>
                    <a:pt x="5245" y="9906991"/>
                  </a:lnTo>
                  <a:lnTo>
                    <a:pt x="5245" y="9922700"/>
                  </a:lnTo>
                  <a:lnTo>
                    <a:pt x="17972723" y="9922700"/>
                  </a:lnTo>
                  <a:lnTo>
                    <a:pt x="17972723" y="9906991"/>
                  </a:lnTo>
                  <a:lnTo>
                    <a:pt x="17977943" y="9906991"/>
                  </a:lnTo>
                  <a:lnTo>
                    <a:pt x="17977943" y="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82385" y="1912737"/>
            <a:ext cx="806005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dirty="0">
                <a:solidFill>
                  <a:srgbClr val="497E27"/>
                </a:solidFill>
              </a:rPr>
              <a:t>Threats</a:t>
            </a:r>
            <a:r>
              <a:rPr sz="5450" spc="-130" dirty="0">
                <a:solidFill>
                  <a:srgbClr val="497E27"/>
                </a:solidFill>
              </a:rPr>
              <a:t> </a:t>
            </a:r>
            <a:r>
              <a:rPr sz="5450" dirty="0">
                <a:solidFill>
                  <a:srgbClr val="497E27"/>
                </a:solidFill>
              </a:rPr>
              <a:t>to</a:t>
            </a:r>
            <a:r>
              <a:rPr sz="5450" spc="-125" dirty="0">
                <a:solidFill>
                  <a:srgbClr val="497E27"/>
                </a:solidFill>
              </a:rPr>
              <a:t> </a:t>
            </a:r>
            <a:r>
              <a:rPr sz="5450" dirty="0">
                <a:solidFill>
                  <a:srgbClr val="497E27"/>
                </a:solidFill>
              </a:rPr>
              <a:t>Cloud</a:t>
            </a:r>
            <a:r>
              <a:rPr sz="5450" spc="-125" dirty="0">
                <a:solidFill>
                  <a:srgbClr val="497E27"/>
                </a:solidFill>
              </a:rPr>
              <a:t> </a:t>
            </a:r>
            <a:r>
              <a:rPr sz="5450" spc="-10" dirty="0">
                <a:solidFill>
                  <a:srgbClr val="497E27"/>
                </a:solidFill>
              </a:rPr>
              <a:t>Kitchens:</a:t>
            </a:r>
            <a:endParaRPr sz="5450"/>
          </a:p>
        </p:txBody>
      </p:sp>
      <p:sp>
        <p:nvSpPr>
          <p:cNvPr id="7" name="object 7"/>
          <p:cNvSpPr txBox="1"/>
          <p:nvPr/>
        </p:nvSpPr>
        <p:spPr>
          <a:xfrm>
            <a:off x="1882385" y="3916863"/>
            <a:ext cx="8406130" cy="3356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>
              <a:lnSpc>
                <a:spcPct val="115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450" b="1" spc="-5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growing</a:t>
            </a:r>
            <a:r>
              <a:rPr sz="4450" b="1" spc="-4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popularity</a:t>
            </a:r>
            <a:r>
              <a:rPr sz="4450" b="1" spc="-4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450" b="1" spc="-45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cloud kitchens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63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4450" b="1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Economic</a:t>
            </a:r>
            <a:r>
              <a:rPr sz="4450" b="1" spc="-7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downturns</a:t>
            </a: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marL="577850" indent="-565150">
              <a:lnSpc>
                <a:spcPct val="100000"/>
              </a:lnSpc>
              <a:spcBef>
                <a:spcPts val="1630"/>
              </a:spcBef>
              <a:buFont typeface="Arial" panose="020B0604020202020204"/>
              <a:buChar char="•"/>
              <a:tabLst>
                <a:tab pos="577850" algn="l"/>
              </a:tabLst>
            </a:pPr>
            <a:r>
              <a:rPr sz="4450" b="1" spc="-10" dirty="0">
                <a:solidFill>
                  <a:srgbClr val="497E27"/>
                </a:solidFill>
                <a:latin typeface="Times New Roman" panose="02020603050405020304"/>
                <a:cs typeface="Times New Roman" panose="02020603050405020304"/>
              </a:rPr>
              <a:t>Dependency</a:t>
            </a:r>
            <a:endParaRPr sz="44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8" y="628"/>
            <a:ext cx="20103465" cy="11310620"/>
            <a:chOff x="628" y="628"/>
            <a:chExt cx="20103465" cy="11310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1773" y="2782629"/>
              <a:ext cx="7760947" cy="589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051" y="10850243"/>
              <a:ext cx="335574" cy="335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8" y="628"/>
              <a:ext cx="20103465" cy="11310620"/>
            </a:xfrm>
            <a:custGeom>
              <a:avLst/>
              <a:gdLst/>
              <a:ahLst/>
              <a:cxnLst/>
              <a:rect l="l" t="t" r="r" b="b"/>
              <a:pathLst>
                <a:path w="20103465" h="11310620">
                  <a:moveTo>
                    <a:pt x="0" y="0"/>
                  </a:moveTo>
                  <a:lnTo>
                    <a:pt x="20102842" y="0"/>
                  </a:lnTo>
                  <a:lnTo>
                    <a:pt x="20102842" y="11310244"/>
                  </a:lnTo>
                  <a:lnTo>
                    <a:pt x="0" y="113102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2783</Words>
  <Application>WPS Presentation</Application>
  <PresentationFormat>Custom</PresentationFormat>
  <Paragraphs>137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SimSun</vt:lpstr>
      <vt:lpstr>Wingdings</vt:lpstr>
      <vt:lpstr>Times New Roman</vt:lpstr>
      <vt:lpstr>Segoe Print</vt:lpstr>
      <vt:lpstr>Monotype Corsiva</vt:lpstr>
      <vt:lpstr>Arial</vt:lpstr>
      <vt:lpstr>Algerian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SWAT Analysis of	Cloudy Spoon</vt:lpstr>
      <vt:lpstr>Strengths of Cloud Kitchens:</vt:lpstr>
      <vt:lpstr>Weaknesses of	Cloud Kitchens:</vt:lpstr>
      <vt:lpstr>Opportunities in the Cloud Kitchen Market:</vt:lpstr>
      <vt:lpstr>Threats to Cloud Kitchens:</vt:lpstr>
      <vt:lpstr>PowerPoint 演示文稿</vt:lpstr>
      <vt:lpstr>Start	with deciding a location:</vt:lpstr>
      <vt:lpstr>Acquiring license :</vt:lpstr>
      <vt:lpstr>PowerPoint 演示文稿</vt:lpstr>
      <vt:lpstr>Buying the Equipment</vt:lpstr>
      <vt:lpstr>Hiring the Right Team</vt:lpstr>
      <vt:lpstr>PowerPoint 演示文稿</vt:lpstr>
      <vt:lpstr>Other miscellaneous items:</vt:lpstr>
      <vt:lpstr>Marketing activities:</vt:lpstr>
      <vt:lpstr>Management	of	Cloudy Spoon</vt:lpstr>
      <vt:lpstr>Marketing Mix</vt:lpstr>
      <vt:lpstr>Product:</vt:lpstr>
      <vt:lpstr>Price:</vt:lpstr>
      <vt:lpstr>Place:</vt:lpstr>
      <vt:lpstr>PowerPoint 演示文稿</vt:lpstr>
      <vt:lpstr>Advertising Channel</vt:lpstr>
      <vt:lpstr>THANK YOU ALL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</dc:creator>
  <cp:lastModifiedBy>Dip</cp:lastModifiedBy>
  <cp:revision>6</cp:revision>
  <dcterms:created xsi:type="dcterms:W3CDTF">2024-11-29T15:34:00Z</dcterms:created>
  <dcterms:modified xsi:type="dcterms:W3CDTF">2024-12-05T03:05:33Z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2024-11-29T06:00:00Z</vt:filetime>
  </property>
  <property fmtid="{D5CDD505-2E9C-101B-9397-08002B2CF9AE}" pid="3" name="Creator">
    <vt:lpwstr>WPS Presentation</vt:lpwstr>
  </property>
  <property fmtid="{D5CDD505-2E9C-101B-9397-08002B2CF9AE}" pid="4" name="LastSaved">
    <vt:filetime>2024-11-29T06:00:00Z</vt:filetime>
  </property>
  <property fmtid="{D5CDD505-2E9C-101B-9397-08002B2CF9AE}" pid="5" name="SourceModified">
    <vt:lpwstr>D:20241129211218+06'00'</vt:lpwstr>
  </property>
  <property fmtid="{D5CDD505-2E9C-101B-9397-08002B2CF9AE}" pid="6" name="ICV">
    <vt:lpwstr>B26E23C906C649B9B4ECE114229F4AC3_13</vt:lpwstr>
  </property>
  <property fmtid="{D5CDD505-2E9C-101B-9397-08002B2CF9AE}" pid="7" name="KSOProductBuildVer">
    <vt:lpwstr>1033-12.2.0.18911</vt:lpwstr>
  </property>
</Properties>
</file>